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handoutMasterIdLst>
    <p:handoutMasterId r:id="rId51"/>
  </p:handoutMasterIdLst>
  <p:sldIdLst>
    <p:sldId id="256" r:id="rId2"/>
    <p:sldId id="257" r:id="rId3"/>
    <p:sldId id="259" r:id="rId4"/>
    <p:sldId id="260" r:id="rId5"/>
    <p:sldId id="261" r:id="rId6"/>
    <p:sldId id="262" r:id="rId7"/>
    <p:sldId id="263" r:id="rId8"/>
    <p:sldId id="264" r:id="rId9"/>
    <p:sldId id="265" r:id="rId10"/>
    <p:sldId id="266" r:id="rId11"/>
    <p:sldId id="267" r:id="rId12"/>
    <p:sldId id="272" r:id="rId13"/>
    <p:sldId id="268" r:id="rId14"/>
    <p:sldId id="270" r:id="rId15"/>
    <p:sldId id="271" r:id="rId16"/>
    <p:sldId id="273" r:id="rId17"/>
    <p:sldId id="274" r:id="rId18"/>
    <p:sldId id="269" r:id="rId19"/>
    <p:sldId id="277" r:id="rId20"/>
    <p:sldId id="275" r:id="rId21"/>
    <p:sldId id="276" r:id="rId22"/>
    <p:sldId id="278" r:id="rId23"/>
    <p:sldId id="280" r:id="rId24"/>
    <p:sldId id="279" r:id="rId25"/>
    <p:sldId id="281" r:id="rId26"/>
    <p:sldId id="282" r:id="rId27"/>
    <p:sldId id="283" r:id="rId28"/>
    <p:sldId id="284" r:id="rId29"/>
    <p:sldId id="285"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3" r:id="rId46"/>
    <p:sldId id="304" r:id="rId47"/>
    <p:sldId id="305" r:id="rId48"/>
    <p:sldId id="302" r:id="rId4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196FB9-F697-4B11-A592-CB1D3C14CBB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6AA2DB34-7325-45EE-8BDF-1C82FFD19D6D}">
      <dgm:prSet/>
      <dgm:spPr/>
      <dgm:t>
        <a:bodyPr/>
        <a:lstStyle/>
        <a:p>
          <a:r>
            <a:rPr lang="pt-BR"/>
            <a:t>Os componentes de uma subestação;</a:t>
          </a:r>
          <a:endParaRPr lang="en-US"/>
        </a:p>
      </dgm:t>
    </dgm:pt>
    <dgm:pt modelId="{A804EA89-F15B-421F-9202-FC006836D8C8}" type="parTrans" cxnId="{C293D324-AD99-462F-915E-EF5E2EE6EE8A}">
      <dgm:prSet/>
      <dgm:spPr/>
      <dgm:t>
        <a:bodyPr/>
        <a:lstStyle/>
        <a:p>
          <a:endParaRPr lang="en-US"/>
        </a:p>
      </dgm:t>
    </dgm:pt>
    <dgm:pt modelId="{8EB9920F-3A08-4EFE-A218-404C09D4AE5E}" type="sibTrans" cxnId="{C293D324-AD99-462F-915E-EF5E2EE6EE8A}">
      <dgm:prSet/>
      <dgm:spPr/>
      <dgm:t>
        <a:bodyPr/>
        <a:lstStyle/>
        <a:p>
          <a:endParaRPr lang="en-US"/>
        </a:p>
      </dgm:t>
    </dgm:pt>
    <dgm:pt modelId="{922D78D6-57A1-4372-91CA-3E579AD862A9}">
      <dgm:prSet/>
      <dgm:spPr/>
      <dgm:t>
        <a:bodyPr/>
        <a:lstStyle/>
        <a:p>
          <a:r>
            <a:rPr lang="pt-BR"/>
            <a:t>Seu funcionamento;</a:t>
          </a:r>
          <a:endParaRPr lang="en-US"/>
        </a:p>
      </dgm:t>
    </dgm:pt>
    <dgm:pt modelId="{6D5FB492-E8EF-4BAD-B5B7-0EE7D2F36AB9}" type="parTrans" cxnId="{AEC839C3-5EEC-476B-A686-F7E1B52294B1}">
      <dgm:prSet/>
      <dgm:spPr/>
      <dgm:t>
        <a:bodyPr/>
        <a:lstStyle/>
        <a:p>
          <a:endParaRPr lang="en-US"/>
        </a:p>
      </dgm:t>
    </dgm:pt>
    <dgm:pt modelId="{E5E40459-59D0-476C-B4DA-48D68A6A7C63}" type="sibTrans" cxnId="{AEC839C3-5EEC-476B-A686-F7E1B52294B1}">
      <dgm:prSet/>
      <dgm:spPr/>
      <dgm:t>
        <a:bodyPr/>
        <a:lstStyle/>
        <a:p>
          <a:endParaRPr lang="en-US"/>
        </a:p>
      </dgm:t>
    </dgm:pt>
    <dgm:pt modelId="{BD99FFC0-77F7-4812-BFA1-7CD1619FC652}">
      <dgm:prSet/>
      <dgm:spPr/>
      <dgm:t>
        <a:bodyPr/>
        <a:lstStyle/>
        <a:p>
          <a:r>
            <a:rPr lang="pt-BR"/>
            <a:t>Suas características;</a:t>
          </a:r>
          <a:endParaRPr lang="en-US"/>
        </a:p>
      </dgm:t>
    </dgm:pt>
    <dgm:pt modelId="{9BF5123C-F07E-427F-897A-7D4AB383967A}" type="parTrans" cxnId="{4C484B33-EE26-410E-A413-A715340A5277}">
      <dgm:prSet/>
      <dgm:spPr/>
      <dgm:t>
        <a:bodyPr/>
        <a:lstStyle/>
        <a:p>
          <a:endParaRPr lang="en-US"/>
        </a:p>
      </dgm:t>
    </dgm:pt>
    <dgm:pt modelId="{1D05CC48-DA84-4995-A82F-E46887316FAF}" type="sibTrans" cxnId="{4C484B33-EE26-410E-A413-A715340A5277}">
      <dgm:prSet/>
      <dgm:spPr/>
      <dgm:t>
        <a:bodyPr/>
        <a:lstStyle/>
        <a:p>
          <a:endParaRPr lang="en-US"/>
        </a:p>
      </dgm:t>
    </dgm:pt>
    <dgm:pt modelId="{8C2C461F-1381-414C-8540-8B5DE0F54EEA}">
      <dgm:prSet/>
      <dgm:spPr/>
      <dgm:t>
        <a:bodyPr/>
        <a:lstStyle/>
        <a:p>
          <a:r>
            <a:rPr lang="pt-BR"/>
            <a:t>Instalação / configuração;</a:t>
          </a:r>
          <a:endParaRPr lang="en-US"/>
        </a:p>
      </dgm:t>
    </dgm:pt>
    <dgm:pt modelId="{5063302A-0A23-4531-9296-BF7F9ADAA191}" type="parTrans" cxnId="{A3DC04D1-8749-4D6A-856E-C73420846232}">
      <dgm:prSet/>
      <dgm:spPr/>
      <dgm:t>
        <a:bodyPr/>
        <a:lstStyle/>
        <a:p>
          <a:endParaRPr lang="en-US"/>
        </a:p>
      </dgm:t>
    </dgm:pt>
    <dgm:pt modelId="{0986563D-91EF-440C-82A4-AE352633027A}" type="sibTrans" cxnId="{A3DC04D1-8749-4D6A-856E-C73420846232}">
      <dgm:prSet/>
      <dgm:spPr/>
      <dgm:t>
        <a:bodyPr/>
        <a:lstStyle/>
        <a:p>
          <a:endParaRPr lang="en-US"/>
        </a:p>
      </dgm:t>
    </dgm:pt>
    <dgm:pt modelId="{E61E8D71-B10B-41C4-83C4-4CFC495BF8C2}">
      <dgm:prSet/>
      <dgm:spPr/>
      <dgm:t>
        <a:bodyPr/>
        <a:lstStyle/>
        <a:p>
          <a:r>
            <a:rPr lang="pt-BR"/>
            <a:t>Manutenção.</a:t>
          </a:r>
          <a:endParaRPr lang="en-US"/>
        </a:p>
      </dgm:t>
    </dgm:pt>
    <dgm:pt modelId="{0009D808-675D-45DF-B91C-ED0C16C5EE2F}" type="parTrans" cxnId="{3DC67AD1-6BF5-4C55-B2C1-6AC5BB2DB539}">
      <dgm:prSet/>
      <dgm:spPr/>
      <dgm:t>
        <a:bodyPr/>
        <a:lstStyle/>
        <a:p>
          <a:endParaRPr lang="en-US"/>
        </a:p>
      </dgm:t>
    </dgm:pt>
    <dgm:pt modelId="{4678ED29-B466-418B-9D6F-E18CBA20DCC5}" type="sibTrans" cxnId="{3DC67AD1-6BF5-4C55-B2C1-6AC5BB2DB539}">
      <dgm:prSet/>
      <dgm:spPr/>
      <dgm:t>
        <a:bodyPr/>
        <a:lstStyle/>
        <a:p>
          <a:endParaRPr lang="en-US"/>
        </a:p>
      </dgm:t>
    </dgm:pt>
    <dgm:pt modelId="{3A4EDA4C-0495-44E1-9A36-77026CBF17F2}" type="pres">
      <dgm:prSet presAssocID="{E1196FB9-F697-4B11-A592-CB1D3C14CBB6}" presName="linear" presStyleCnt="0">
        <dgm:presLayoutVars>
          <dgm:animLvl val="lvl"/>
          <dgm:resizeHandles val="exact"/>
        </dgm:presLayoutVars>
      </dgm:prSet>
      <dgm:spPr/>
    </dgm:pt>
    <dgm:pt modelId="{7F309648-343A-4CF5-BBD2-E2FB622C0737}" type="pres">
      <dgm:prSet presAssocID="{6AA2DB34-7325-45EE-8BDF-1C82FFD19D6D}" presName="parentText" presStyleLbl="node1" presStyleIdx="0" presStyleCnt="5">
        <dgm:presLayoutVars>
          <dgm:chMax val="0"/>
          <dgm:bulletEnabled val="1"/>
        </dgm:presLayoutVars>
      </dgm:prSet>
      <dgm:spPr/>
    </dgm:pt>
    <dgm:pt modelId="{798F83C9-77E2-4C80-B2D1-34BABB6EDA32}" type="pres">
      <dgm:prSet presAssocID="{8EB9920F-3A08-4EFE-A218-404C09D4AE5E}" presName="spacer" presStyleCnt="0"/>
      <dgm:spPr/>
    </dgm:pt>
    <dgm:pt modelId="{726658A3-92E6-41C5-B9F0-39EC5E7AFF01}" type="pres">
      <dgm:prSet presAssocID="{922D78D6-57A1-4372-91CA-3E579AD862A9}" presName="parentText" presStyleLbl="node1" presStyleIdx="1" presStyleCnt="5">
        <dgm:presLayoutVars>
          <dgm:chMax val="0"/>
          <dgm:bulletEnabled val="1"/>
        </dgm:presLayoutVars>
      </dgm:prSet>
      <dgm:spPr/>
    </dgm:pt>
    <dgm:pt modelId="{A90B4BCE-319F-4D88-B3EC-97F57EF4DCE2}" type="pres">
      <dgm:prSet presAssocID="{E5E40459-59D0-476C-B4DA-48D68A6A7C63}" presName="spacer" presStyleCnt="0"/>
      <dgm:spPr/>
    </dgm:pt>
    <dgm:pt modelId="{4197411F-CE54-4226-A3A2-D6133858C266}" type="pres">
      <dgm:prSet presAssocID="{BD99FFC0-77F7-4812-BFA1-7CD1619FC652}" presName="parentText" presStyleLbl="node1" presStyleIdx="2" presStyleCnt="5">
        <dgm:presLayoutVars>
          <dgm:chMax val="0"/>
          <dgm:bulletEnabled val="1"/>
        </dgm:presLayoutVars>
      </dgm:prSet>
      <dgm:spPr/>
    </dgm:pt>
    <dgm:pt modelId="{F387A8D5-B1E3-40F6-AD5E-36F803C4B659}" type="pres">
      <dgm:prSet presAssocID="{1D05CC48-DA84-4995-A82F-E46887316FAF}" presName="spacer" presStyleCnt="0"/>
      <dgm:spPr/>
    </dgm:pt>
    <dgm:pt modelId="{2DB0F030-2D3A-462F-B652-03F416269D8F}" type="pres">
      <dgm:prSet presAssocID="{8C2C461F-1381-414C-8540-8B5DE0F54EEA}" presName="parentText" presStyleLbl="node1" presStyleIdx="3" presStyleCnt="5">
        <dgm:presLayoutVars>
          <dgm:chMax val="0"/>
          <dgm:bulletEnabled val="1"/>
        </dgm:presLayoutVars>
      </dgm:prSet>
      <dgm:spPr/>
    </dgm:pt>
    <dgm:pt modelId="{E7032A57-4B25-4E37-B33A-F97A7E5C5C50}" type="pres">
      <dgm:prSet presAssocID="{0986563D-91EF-440C-82A4-AE352633027A}" presName="spacer" presStyleCnt="0"/>
      <dgm:spPr/>
    </dgm:pt>
    <dgm:pt modelId="{DAA07F74-9D10-4407-99DE-5CC6AFA19358}" type="pres">
      <dgm:prSet presAssocID="{E61E8D71-B10B-41C4-83C4-4CFC495BF8C2}" presName="parentText" presStyleLbl="node1" presStyleIdx="4" presStyleCnt="5">
        <dgm:presLayoutVars>
          <dgm:chMax val="0"/>
          <dgm:bulletEnabled val="1"/>
        </dgm:presLayoutVars>
      </dgm:prSet>
      <dgm:spPr/>
    </dgm:pt>
  </dgm:ptLst>
  <dgm:cxnLst>
    <dgm:cxn modelId="{2708FD15-59F6-4965-B238-6E0921D5E5D0}" type="presOf" srcId="{BD99FFC0-77F7-4812-BFA1-7CD1619FC652}" destId="{4197411F-CE54-4226-A3A2-D6133858C266}" srcOrd="0" destOrd="0" presId="urn:microsoft.com/office/officeart/2005/8/layout/vList2"/>
    <dgm:cxn modelId="{EB0B5C18-21AF-4A9C-97DE-EF7EF643FF78}" type="presOf" srcId="{8C2C461F-1381-414C-8540-8B5DE0F54EEA}" destId="{2DB0F030-2D3A-462F-B652-03F416269D8F}" srcOrd="0" destOrd="0" presId="urn:microsoft.com/office/officeart/2005/8/layout/vList2"/>
    <dgm:cxn modelId="{C293D324-AD99-462F-915E-EF5E2EE6EE8A}" srcId="{E1196FB9-F697-4B11-A592-CB1D3C14CBB6}" destId="{6AA2DB34-7325-45EE-8BDF-1C82FFD19D6D}" srcOrd="0" destOrd="0" parTransId="{A804EA89-F15B-421F-9202-FC006836D8C8}" sibTransId="{8EB9920F-3A08-4EFE-A218-404C09D4AE5E}"/>
    <dgm:cxn modelId="{4C484B33-EE26-410E-A413-A715340A5277}" srcId="{E1196FB9-F697-4B11-A592-CB1D3C14CBB6}" destId="{BD99FFC0-77F7-4812-BFA1-7CD1619FC652}" srcOrd="2" destOrd="0" parTransId="{9BF5123C-F07E-427F-897A-7D4AB383967A}" sibTransId="{1D05CC48-DA84-4995-A82F-E46887316FAF}"/>
    <dgm:cxn modelId="{7B1D886A-0E37-4BE9-BBC1-53E5247B62B8}" type="presOf" srcId="{E1196FB9-F697-4B11-A592-CB1D3C14CBB6}" destId="{3A4EDA4C-0495-44E1-9A36-77026CBF17F2}" srcOrd="0" destOrd="0" presId="urn:microsoft.com/office/officeart/2005/8/layout/vList2"/>
    <dgm:cxn modelId="{908CB176-D364-4931-A4EC-DD17DDB255BF}" type="presOf" srcId="{E61E8D71-B10B-41C4-83C4-4CFC495BF8C2}" destId="{DAA07F74-9D10-4407-99DE-5CC6AFA19358}" srcOrd="0" destOrd="0" presId="urn:microsoft.com/office/officeart/2005/8/layout/vList2"/>
    <dgm:cxn modelId="{AEC839C3-5EEC-476B-A686-F7E1B52294B1}" srcId="{E1196FB9-F697-4B11-A592-CB1D3C14CBB6}" destId="{922D78D6-57A1-4372-91CA-3E579AD862A9}" srcOrd="1" destOrd="0" parTransId="{6D5FB492-E8EF-4BAD-B5B7-0EE7D2F36AB9}" sibTransId="{E5E40459-59D0-476C-B4DA-48D68A6A7C63}"/>
    <dgm:cxn modelId="{59F463C4-5FAF-4503-8D38-A66E1E3487CB}" type="presOf" srcId="{922D78D6-57A1-4372-91CA-3E579AD862A9}" destId="{726658A3-92E6-41C5-B9F0-39EC5E7AFF01}" srcOrd="0" destOrd="0" presId="urn:microsoft.com/office/officeart/2005/8/layout/vList2"/>
    <dgm:cxn modelId="{9AA205C6-3451-4133-A2D1-CC5A03ECE523}" type="presOf" srcId="{6AA2DB34-7325-45EE-8BDF-1C82FFD19D6D}" destId="{7F309648-343A-4CF5-BBD2-E2FB622C0737}" srcOrd="0" destOrd="0" presId="urn:microsoft.com/office/officeart/2005/8/layout/vList2"/>
    <dgm:cxn modelId="{A3DC04D1-8749-4D6A-856E-C73420846232}" srcId="{E1196FB9-F697-4B11-A592-CB1D3C14CBB6}" destId="{8C2C461F-1381-414C-8540-8B5DE0F54EEA}" srcOrd="3" destOrd="0" parTransId="{5063302A-0A23-4531-9296-BF7F9ADAA191}" sibTransId="{0986563D-91EF-440C-82A4-AE352633027A}"/>
    <dgm:cxn modelId="{3DC67AD1-6BF5-4C55-B2C1-6AC5BB2DB539}" srcId="{E1196FB9-F697-4B11-A592-CB1D3C14CBB6}" destId="{E61E8D71-B10B-41C4-83C4-4CFC495BF8C2}" srcOrd="4" destOrd="0" parTransId="{0009D808-675D-45DF-B91C-ED0C16C5EE2F}" sibTransId="{4678ED29-B466-418B-9D6F-E18CBA20DCC5}"/>
    <dgm:cxn modelId="{E180CBC6-F2F1-4570-926A-3F14A9C1E23E}" type="presParOf" srcId="{3A4EDA4C-0495-44E1-9A36-77026CBF17F2}" destId="{7F309648-343A-4CF5-BBD2-E2FB622C0737}" srcOrd="0" destOrd="0" presId="urn:microsoft.com/office/officeart/2005/8/layout/vList2"/>
    <dgm:cxn modelId="{9A6560C5-1B27-4D2C-A6C6-6872D692BA5F}" type="presParOf" srcId="{3A4EDA4C-0495-44E1-9A36-77026CBF17F2}" destId="{798F83C9-77E2-4C80-B2D1-34BABB6EDA32}" srcOrd="1" destOrd="0" presId="urn:microsoft.com/office/officeart/2005/8/layout/vList2"/>
    <dgm:cxn modelId="{32D6E2E3-4774-4EEC-AAB7-8D68FD38FCC9}" type="presParOf" srcId="{3A4EDA4C-0495-44E1-9A36-77026CBF17F2}" destId="{726658A3-92E6-41C5-B9F0-39EC5E7AFF01}" srcOrd="2" destOrd="0" presId="urn:microsoft.com/office/officeart/2005/8/layout/vList2"/>
    <dgm:cxn modelId="{07755271-3E77-401D-8375-4B8B0670D1C1}" type="presParOf" srcId="{3A4EDA4C-0495-44E1-9A36-77026CBF17F2}" destId="{A90B4BCE-319F-4D88-B3EC-97F57EF4DCE2}" srcOrd="3" destOrd="0" presId="urn:microsoft.com/office/officeart/2005/8/layout/vList2"/>
    <dgm:cxn modelId="{326CA62A-5967-4F95-8AC2-F3CF1F18CC32}" type="presParOf" srcId="{3A4EDA4C-0495-44E1-9A36-77026CBF17F2}" destId="{4197411F-CE54-4226-A3A2-D6133858C266}" srcOrd="4" destOrd="0" presId="urn:microsoft.com/office/officeart/2005/8/layout/vList2"/>
    <dgm:cxn modelId="{0BA2AC9E-6315-480C-99AE-094733C7D2BD}" type="presParOf" srcId="{3A4EDA4C-0495-44E1-9A36-77026CBF17F2}" destId="{F387A8D5-B1E3-40F6-AD5E-36F803C4B659}" srcOrd="5" destOrd="0" presId="urn:microsoft.com/office/officeart/2005/8/layout/vList2"/>
    <dgm:cxn modelId="{B0E8BC82-2F68-404C-A011-BAF72729A5EA}" type="presParOf" srcId="{3A4EDA4C-0495-44E1-9A36-77026CBF17F2}" destId="{2DB0F030-2D3A-462F-B652-03F416269D8F}" srcOrd="6" destOrd="0" presId="urn:microsoft.com/office/officeart/2005/8/layout/vList2"/>
    <dgm:cxn modelId="{653CFB68-C86E-41D8-8FA1-B6C9EBD3C59E}" type="presParOf" srcId="{3A4EDA4C-0495-44E1-9A36-77026CBF17F2}" destId="{E7032A57-4B25-4E37-B33A-F97A7E5C5C50}" srcOrd="7" destOrd="0" presId="urn:microsoft.com/office/officeart/2005/8/layout/vList2"/>
    <dgm:cxn modelId="{4E09CC99-C001-4194-A56C-2D01BE186ED4}" type="presParOf" srcId="{3A4EDA4C-0495-44E1-9A36-77026CBF17F2}" destId="{DAA07F74-9D10-4407-99DE-5CC6AFA19358}"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5D89F2-2F3D-485D-BEF1-F6EC852A58A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4460875-CE1F-4027-93F2-4BCB4872A007}">
      <dgm:prSet/>
      <dgm:spPr/>
      <dgm:t>
        <a:bodyPr/>
        <a:lstStyle/>
        <a:p>
          <a:pPr>
            <a:lnSpc>
              <a:spcPct val="100000"/>
            </a:lnSpc>
          </a:pPr>
          <a:r>
            <a:rPr lang="pt-BR"/>
            <a:t>Existem TC somente de medição e TC´s somente de proteção. Como também TC´s com os dois enrolamentos Medição e proteção em um único equipamento. O que é mais comum.</a:t>
          </a:r>
          <a:endParaRPr lang="en-US"/>
        </a:p>
      </dgm:t>
    </dgm:pt>
    <dgm:pt modelId="{48A4AE52-D74F-48B7-A7D5-3121CE2650CE}" type="parTrans" cxnId="{6DD79D5D-40D1-4F50-8009-95548281D167}">
      <dgm:prSet/>
      <dgm:spPr/>
      <dgm:t>
        <a:bodyPr/>
        <a:lstStyle/>
        <a:p>
          <a:endParaRPr lang="en-US"/>
        </a:p>
      </dgm:t>
    </dgm:pt>
    <dgm:pt modelId="{55759019-60B8-4413-87F0-6638DA8A1D3A}" type="sibTrans" cxnId="{6DD79D5D-40D1-4F50-8009-95548281D167}">
      <dgm:prSet/>
      <dgm:spPr/>
      <dgm:t>
        <a:bodyPr/>
        <a:lstStyle/>
        <a:p>
          <a:endParaRPr lang="en-US"/>
        </a:p>
      </dgm:t>
    </dgm:pt>
    <dgm:pt modelId="{5EC1DCCE-3B44-47A0-883A-14C65D0F2C99}">
      <dgm:prSet/>
      <dgm:spPr/>
      <dgm:t>
        <a:bodyPr/>
        <a:lstStyle/>
        <a:p>
          <a:pPr>
            <a:lnSpc>
              <a:spcPct val="100000"/>
            </a:lnSpc>
          </a:pPr>
          <a:r>
            <a:rPr lang="pt-BR"/>
            <a:t>Como da mesma forma, existem TC´s com vários enrolamentos no primário e/ou secundário, disponibilizando assim diversas relações para o sistema.</a:t>
          </a:r>
          <a:endParaRPr lang="en-US"/>
        </a:p>
      </dgm:t>
    </dgm:pt>
    <dgm:pt modelId="{696793E9-C9C5-4EF4-B89A-78346F26FEA6}" type="parTrans" cxnId="{9937A0DA-07EE-4903-8FAC-31412844DCF1}">
      <dgm:prSet/>
      <dgm:spPr/>
      <dgm:t>
        <a:bodyPr/>
        <a:lstStyle/>
        <a:p>
          <a:endParaRPr lang="en-US"/>
        </a:p>
      </dgm:t>
    </dgm:pt>
    <dgm:pt modelId="{C9E2475F-A5A4-44F0-9B09-22FDDC5B0912}" type="sibTrans" cxnId="{9937A0DA-07EE-4903-8FAC-31412844DCF1}">
      <dgm:prSet/>
      <dgm:spPr/>
      <dgm:t>
        <a:bodyPr/>
        <a:lstStyle/>
        <a:p>
          <a:endParaRPr lang="en-US"/>
        </a:p>
      </dgm:t>
    </dgm:pt>
    <dgm:pt modelId="{9E2F5BA0-53CE-4EE2-AFC4-69DEC4182303}">
      <dgm:prSet/>
      <dgm:spPr/>
      <dgm:t>
        <a:bodyPr/>
        <a:lstStyle/>
        <a:p>
          <a:pPr>
            <a:lnSpc>
              <a:spcPct val="100000"/>
            </a:lnSpc>
          </a:pPr>
          <a:r>
            <a:rPr lang="pt-BR"/>
            <a:t>Exemplos: 1200/5; 800/5; 600/5; 300/5.</a:t>
          </a:r>
          <a:endParaRPr lang="en-US"/>
        </a:p>
      </dgm:t>
    </dgm:pt>
    <dgm:pt modelId="{A1123784-685B-4562-9E5F-A801986F241E}" type="parTrans" cxnId="{2CEEC282-CA25-4B2E-9257-73A4D6BB5711}">
      <dgm:prSet/>
      <dgm:spPr/>
      <dgm:t>
        <a:bodyPr/>
        <a:lstStyle/>
        <a:p>
          <a:endParaRPr lang="en-US"/>
        </a:p>
      </dgm:t>
    </dgm:pt>
    <dgm:pt modelId="{883CC0C8-5E66-41F6-85F2-B7EF90CCB7B8}" type="sibTrans" cxnId="{2CEEC282-CA25-4B2E-9257-73A4D6BB5711}">
      <dgm:prSet/>
      <dgm:spPr/>
      <dgm:t>
        <a:bodyPr/>
        <a:lstStyle/>
        <a:p>
          <a:endParaRPr lang="en-US"/>
        </a:p>
      </dgm:t>
    </dgm:pt>
    <dgm:pt modelId="{25B3D9F8-A7E9-45E7-8069-C1F802207621}">
      <dgm:prSet/>
      <dgm:spPr/>
      <dgm:t>
        <a:bodyPr/>
        <a:lstStyle/>
        <a:p>
          <a:pPr>
            <a:lnSpc>
              <a:spcPct val="100000"/>
            </a:lnSpc>
          </a:pPr>
          <a:r>
            <a:rPr lang="pt-BR"/>
            <a:t>Lembrando que, o maior número é a corrente máxima que um TC pode medir, acima disso ele começa a saturar e não consegue mais medir  corretamente no secundário.</a:t>
          </a:r>
          <a:endParaRPr lang="en-US"/>
        </a:p>
      </dgm:t>
    </dgm:pt>
    <dgm:pt modelId="{CDA8582A-E4D8-4E45-A37F-F2D884B0EA8C}" type="parTrans" cxnId="{0638C47C-03A8-4D12-BEA6-15ED30DA09FD}">
      <dgm:prSet/>
      <dgm:spPr/>
      <dgm:t>
        <a:bodyPr/>
        <a:lstStyle/>
        <a:p>
          <a:endParaRPr lang="en-US"/>
        </a:p>
      </dgm:t>
    </dgm:pt>
    <dgm:pt modelId="{D406E1B9-1887-4FED-9985-0C0FF06C865E}" type="sibTrans" cxnId="{0638C47C-03A8-4D12-BEA6-15ED30DA09FD}">
      <dgm:prSet/>
      <dgm:spPr/>
      <dgm:t>
        <a:bodyPr/>
        <a:lstStyle/>
        <a:p>
          <a:endParaRPr lang="en-US"/>
        </a:p>
      </dgm:t>
    </dgm:pt>
    <dgm:pt modelId="{F9A3B232-F3A3-4E68-84F6-C0FBA46C226D}">
      <dgm:prSet/>
      <dgm:spPr/>
      <dgm:t>
        <a:bodyPr/>
        <a:lstStyle/>
        <a:p>
          <a:pPr>
            <a:lnSpc>
              <a:spcPct val="100000"/>
            </a:lnSpc>
          </a:pPr>
          <a:r>
            <a:rPr lang="pt-BR"/>
            <a:t>É importante realizar a correta relação desde o campo, com os estudos de corrente máxima do circuito, fazer as ligações físicas no TC para obter a relação ideal, e configura-la no dispositivo de controle para que ele ler a corrente do secundário, multiplica-la pelo RTC e saber quanto está passando no primário.</a:t>
          </a:r>
          <a:endParaRPr lang="en-US"/>
        </a:p>
      </dgm:t>
    </dgm:pt>
    <dgm:pt modelId="{101A4ED7-3943-47F0-AE48-DCCF12F4E3F3}" type="parTrans" cxnId="{F6D4761C-14AA-4B81-B8F0-6C3FEFEBCA5A}">
      <dgm:prSet/>
      <dgm:spPr/>
      <dgm:t>
        <a:bodyPr/>
        <a:lstStyle/>
        <a:p>
          <a:endParaRPr lang="en-US"/>
        </a:p>
      </dgm:t>
    </dgm:pt>
    <dgm:pt modelId="{70491F8D-E794-458E-84F6-40F9B3E7B2BA}" type="sibTrans" cxnId="{F6D4761C-14AA-4B81-B8F0-6C3FEFEBCA5A}">
      <dgm:prSet/>
      <dgm:spPr/>
      <dgm:t>
        <a:bodyPr/>
        <a:lstStyle/>
        <a:p>
          <a:endParaRPr lang="en-US"/>
        </a:p>
      </dgm:t>
    </dgm:pt>
    <dgm:pt modelId="{1F74876C-A179-4144-B758-D43F24414B92}" type="pres">
      <dgm:prSet presAssocID="{F25D89F2-2F3D-485D-BEF1-F6EC852A58A2}" presName="root" presStyleCnt="0">
        <dgm:presLayoutVars>
          <dgm:dir/>
          <dgm:resizeHandles val="exact"/>
        </dgm:presLayoutVars>
      </dgm:prSet>
      <dgm:spPr/>
    </dgm:pt>
    <dgm:pt modelId="{437B6DAE-043D-4117-A7E9-D192744CBD90}" type="pres">
      <dgm:prSet presAssocID="{04460875-CE1F-4027-93F2-4BCB4872A007}" presName="compNode" presStyleCnt="0"/>
      <dgm:spPr/>
    </dgm:pt>
    <dgm:pt modelId="{B2B4C529-24DB-4BD1-BBB5-7D3D044580C3}" type="pres">
      <dgm:prSet presAssocID="{04460875-CE1F-4027-93F2-4BCB4872A007}" presName="bgRect" presStyleLbl="bgShp" presStyleIdx="0" presStyleCnt="5"/>
      <dgm:spPr/>
    </dgm:pt>
    <dgm:pt modelId="{11E98890-05F4-4021-90EB-20D4599AFF23}" type="pres">
      <dgm:prSet presAssocID="{04460875-CE1F-4027-93F2-4BCB4872A0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ed Bump"/>
        </a:ext>
      </dgm:extLst>
    </dgm:pt>
    <dgm:pt modelId="{F3556727-8F01-45D6-808E-1AEC20EC803A}" type="pres">
      <dgm:prSet presAssocID="{04460875-CE1F-4027-93F2-4BCB4872A007}" presName="spaceRect" presStyleCnt="0"/>
      <dgm:spPr/>
    </dgm:pt>
    <dgm:pt modelId="{AD3AF8D3-F38F-4C3D-93B6-EB2A57A74AAD}" type="pres">
      <dgm:prSet presAssocID="{04460875-CE1F-4027-93F2-4BCB4872A007}" presName="parTx" presStyleLbl="revTx" presStyleIdx="0" presStyleCnt="5">
        <dgm:presLayoutVars>
          <dgm:chMax val="0"/>
          <dgm:chPref val="0"/>
        </dgm:presLayoutVars>
      </dgm:prSet>
      <dgm:spPr/>
    </dgm:pt>
    <dgm:pt modelId="{E08E725E-C150-47C1-AFA0-5DF4A25319EE}" type="pres">
      <dgm:prSet presAssocID="{55759019-60B8-4413-87F0-6638DA8A1D3A}" presName="sibTrans" presStyleCnt="0"/>
      <dgm:spPr/>
    </dgm:pt>
    <dgm:pt modelId="{88387F8C-7395-47F7-B2D7-59F4AD9C98CA}" type="pres">
      <dgm:prSet presAssocID="{5EC1DCCE-3B44-47A0-883A-14C65D0F2C99}" presName="compNode" presStyleCnt="0"/>
      <dgm:spPr/>
    </dgm:pt>
    <dgm:pt modelId="{A67D5F9A-C136-46E9-ABFB-016D14670AC9}" type="pres">
      <dgm:prSet presAssocID="{5EC1DCCE-3B44-47A0-883A-14C65D0F2C99}" presName="bgRect" presStyleLbl="bgShp" presStyleIdx="1" presStyleCnt="5"/>
      <dgm:spPr/>
    </dgm:pt>
    <dgm:pt modelId="{BC492A91-B97C-49F2-B0CC-18F9EC775933}" type="pres">
      <dgm:prSet presAssocID="{5EC1DCCE-3B44-47A0-883A-14C65D0F2C9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ca de seleção"/>
        </a:ext>
      </dgm:extLst>
    </dgm:pt>
    <dgm:pt modelId="{4E7C6818-EDAA-4BE3-B5E9-7E05D03DD428}" type="pres">
      <dgm:prSet presAssocID="{5EC1DCCE-3B44-47A0-883A-14C65D0F2C99}" presName="spaceRect" presStyleCnt="0"/>
      <dgm:spPr/>
    </dgm:pt>
    <dgm:pt modelId="{1CCD5085-DAC7-43A5-B9A8-68BDD2AB76D5}" type="pres">
      <dgm:prSet presAssocID="{5EC1DCCE-3B44-47A0-883A-14C65D0F2C99}" presName="parTx" presStyleLbl="revTx" presStyleIdx="1" presStyleCnt="5">
        <dgm:presLayoutVars>
          <dgm:chMax val="0"/>
          <dgm:chPref val="0"/>
        </dgm:presLayoutVars>
      </dgm:prSet>
      <dgm:spPr/>
    </dgm:pt>
    <dgm:pt modelId="{2F853EC4-F0A1-4738-9727-FE2CF08E6221}" type="pres">
      <dgm:prSet presAssocID="{C9E2475F-A5A4-44F0-9B09-22FDDC5B0912}" presName="sibTrans" presStyleCnt="0"/>
      <dgm:spPr/>
    </dgm:pt>
    <dgm:pt modelId="{F510F9F3-65CB-4F19-8B6E-7C108997F0D5}" type="pres">
      <dgm:prSet presAssocID="{9E2F5BA0-53CE-4EE2-AFC4-69DEC4182303}" presName="compNode" presStyleCnt="0"/>
      <dgm:spPr/>
    </dgm:pt>
    <dgm:pt modelId="{CADB4E3B-9AF6-4C6A-92A6-BEFFAF0A5472}" type="pres">
      <dgm:prSet presAssocID="{9E2F5BA0-53CE-4EE2-AFC4-69DEC4182303}" presName="bgRect" presStyleLbl="bgShp" presStyleIdx="2" presStyleCnt="5"/>
      <dgm:spPr/>
    </dgm:pt>
    <dgm:pt modelId="{05204EC9-43BB-4D6F-944F-AF9F4F9322F4}" type="pres">
      <dgm:prSet presAssocID="{9E2F5BA0-53CE-4EE2-AFC4-69DEC418230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icionar"/>
        </a:ext>
      </dgm:extLst>
    </dgm:pt>
    <dgm:pt modelId="{58408352-9832-4009-AEEF-DD691EE966B1}" type="pres">
      <dgm:prSet presAssocID="{9E2F5BA0-53CE-4EE2-AFC4-69DEC4182303}" presName="spaceRect" presStyleCnt="0"/>
      <dgm:spPr/>
    </dgm:pt>
    <dgm:pt modelId="{78C617B6-CB24-4338-8D4A-1CF5B6CF16D1}" type="pres">
      <dgm:prSet presAssocID="{9E2F5BA0-53CE-4EE2-AFC4-69DEC4182303}" presName="parTx" presStyleLbl="revTx" presStyleIdx="2" presStyleCnt="5">
        <dgm:presLayoutVars>
          <dgm:chMax val="0"/>
          <dgm:chPref val="0"/>
        </dgm:presLayoutVars>
      </dgm:prSet>
      <dgm:spPr/>
    </dgm:pt>
    <dgm:pt modelId="{3D3A4EDB-5D15-4B17-B72B-44F7499CD004}" type="pres">
      <dgm:prSet presAssocID="{883CC0C8-5E66-41F6-85F2-B7EF90CCB7B8}" presName="sibTrans" presStyleCnt="0"/>
      <dgm:spPr/>
    </dgm:pt>
    <dgm:pt modelId="{A6776E3B-3562-4DC4-B962-FD728CF6DC2E}" type="pres">
      <dgm:prSet presAssocID="{25B3D9F8-A7E9-45E7-8069-C1F802207621}" presName="compNode" presStyleCnt="0"/>
      <dgm:spPr/>
    </dgm:pt>
    <dgm:pt modelId="{7082C9A1-4C69-4FF6-8556-8B0088E6AB91}" type="pres">
      <dgm:prSet presAssocID="{25B3D9F8-A7E9-45E7-8069-C1F802207621}" presName="bgRect" presStyleLbl="bgShp" presStyleIdx="3" presStyleCnt="5"/>
      <dgm:spPr/>
    </dgm:pt>
    <dgm:pt modelId="{48A88260-F5EA-4D74-B06C-1266451837A9}" type="pres">
      <dgm:prSet presAssocID="{25B3D9F8-A7E9-45E7-8069-C1F80220762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wing Compass"/>
        </a:ext>
      </dgm:extLst>
    </dgm:pt>
    <dgm:pt modelId="{564023B4-5AA5-41C1-A40C-BBD6A8CE72B5}" type="pres">
      <dgm:prSet presAssocID="{25B3D9F8-A7E9-45E7-8069-C1F802207621}" presName="spaceRect" presStyleCnt="0"/>
      <dgm:spPr/>
    </dgm:pt>
    <dgm:pt modelId="{E88E0505-676A-49C8-825B-E36F152C1C43}" type="pres">
      <dgm:prSet presAssocID="{25B3D9F8-A7E9-45E7-8069-C1F802207621}" presName="parTx" presStyleLbl="revTx" presStyleIdx="3" presStyleCnt="5">
        <dgm:presLayoutVars>
          <dgm:chMax val="0"/>
          <dgm:chPref val="0"/>
        </dgm:presLayoutVars>
      </dgm:prSet>
      <dgm:spPr/>
    </dgm:pt>
    <dgm:pt modelId="{A261A749-374A-4840-8042-9A99D60EDC92}" type="pres">
      <dgm:prSet presAssocID="{D406E1B9-1887-4FED-9985-0C0FF06C865E}" presName="sibTrans" presStyleCnt="0"/>
      <dgm:spPr/>
    </dgm:pt>
    <dgm:pt modelId="{B2B64225-15FA-454F-9F37-104F9201110F}" type="pres">
      <dgm:prSet presAssocID="{F9A3B232-F3A3-4E68-84F6-C0FBA46C226D}" presName="compNode" presStyleCnt="0"/>
      <dgm:spPr/>
    </dgm:pt>
    <dgm:pt modelId="{9C988987-E45F-4FA0-BFFE-78226BD648EE}" type="pres">
      <dgm:prSet presAssocID="{F9A3B232-F3A3-4E68-84F6-C0FBA46C226D}" presName="bgRect" presStyleLbl="bgShp" presStyleIdx="4" presStyleCnt="5"/>
      <dgm:spPr/>
    </dgm:pt>
    <dgm:pt modelId="{68DD27F8-C135-46B7-8B91-369D7D5EF5D5}" type="pres">
      <dgm:prSet presAssocID="{F9A3B232-F3A3-4E68-84F6-C0FBA46C226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esconectado"/>
        </a:ext>
      </dgm:extLst>
    </dgm:pt>
    <dgm:pt modelId="{AC4DFC8E-5DAC-4756-AAB6-0552F422CAAC}" type="pres">
      <dgm:prSet presAssocID="{F9A3B232-F3A3-4E68-84F6-C0FBA46C226D}" presName="spaceRect" presStyleCnt="0"/>
      <dgm:spPr/>
    </dgm:pt>
    <dgm:pt modelId="{0D860055-CCAF-4563-9C0C-F0C4626BBB04}" type="pres">
      <dgm:prSet presAssocID="{F9A3B232-F3A3-4E68-84F6-C0FBA46C226D}" presName="parTx" presStyleLbl="revTx" presStyleIdx="4" presStyleCnt="5">
        <dgm:presLayoutVars>
          <dgm:chMax val="0"/>
          <dgm:chPref val="0"/>
        </dgm:presLayoutVars>
      </dgm:prSet>
      <dgm:spPr/>
    </dgm:pt>
  </dgm:ptLst>
  <dgm:cxnLst>
    <dgm:cxn modelId="{D607AE06-0792-4A77-BCD0-0570C336322B}" type="presOf" srcId="{5EC1DCCE-3B44-47A0-883A-14C65D0F2C99}" destId="{1CCD5085-DAC7-43A5-B9A8-68BDD2AB76D5}" srcOrd="0" destOrd="0" presId="urn:microsoft.com/office/officeart/2018/2/layout/IconVerticalSolidList"/>
    <dgm:cxn modelId="{F6D4761C-14AA-4B81-B8F0-6C3FEFEBCA5A}" srcId="{F25D89F2-2F3D-485D-BEF1-F6EC852A58A2}" destId="{F9A3B232-F3A3-4E68-84F6-C0FBA46C226D}" srcOrd="4" destOrd="0" parTransId="{101A4ED7-3943-47F0-AE48-DCCF12F4E3F3}" sibTransId="{70491F8D-E794-458E-84F6-40F9B3E7B2BA}"/>
    <dgm:cxn modelId="{33AD6727-3641-4DC6-964A-586DE4FB354B}" type="presOf" srcId="{F25D89F2-2F3D-485D-BEF1-F6EC852A58A2}" destId="{1F74876C-A179-4144-B758-D43F24414B92}" srcOrd="0" destOrd="0" presId="urn:microsoft.com/office/officeart/2018/2/layout/IconVerticalSolidList"/>
    <dgm:cxn modelId="{6DD79D5D-40D1-4F50-8009-95548281D167}" srcId="{F25D89F2-2F3D-485D-BEF1-F6EC852A58A2}" destId="{04460875-CE1F-4027-93F2-4BCB4872A007}" srcOrd="0" destOrd="0" parTransId="{48A4AE52-D74F-48B7-A7D5-3121CE2650CE}" sibTransId="{55759019-60B8-4413-87F0-6638DA8A1D3A}"/>
    <dgm:cxn modelId="{E0FE0076-6A02-4D79-AA02-5ADE486D26C5}" type="presOf" srcId="{9E2F5BA0-53CE-4EE2-AFC4-69DEC4182303}" destId="{78C617B6-CB24-4338-8D4A-1CF5B6CF16D1}" srcOrd="0" destOrd="0" presId="urn:microsoft.com/office/officeart/2018/2/layout/IconVerticalSolidList"/>
    <dgm:cxn modelId="{3BC53358-B788-46BD-9E40-CAEA017873E5}" type="presOf" srcId="{04460875-CE1F-4027-93F2-4BCB4872A007}" destId="{AD3AF8D3-F38F-4C3D-93B6-EB2A57A74AAD}" srcOrd="0" destOrd="0" presId="urn:microsoft.com/office/officeart/2018/2/layout/IconVerticalSolidList"/>
    <dgm:cxn modelId="{0638C47C-03A8-4D12-BEA6-15ED30DA09FD}" srcId="{F25D89F2-2F3D-485D-BEF1-F6EC852A58A2}" destId="{25B3D9F8-A7E9-45E7-8069-C1F802207621}" srcOrd="3" destOrd="0" parTransId="{CDA8582A-E4D8-4E45-A37F-F2D884B0EA8C}" sibTransId="{D406E1B9-1887-4FED-9985-0C0FF06C865E}"/>
    <dgm:cxn modelId="{2CEEC282-CA25-4B2E-9257-73A4D6BB5711}" srcId="{F25D89F2-2F3D-485D-BEF1-F6EC852A58A2}" destId="{9E2F5BA0-53CE-4EE2-AFC4-69DEC4182303}" srcOrd="2" destOrd="0" parTransId="{A1123784-685B-4562-9E5F-A801986F241E}" sibTransId="{883CC0C8-5E66-41F6-85F2-B7EF90CCB7B8}"/>
    <dgm:cxn modelId="{9937A0DA-07EE-4903-8FAC-31412844DCF1}" srcId="{F25D89F2-2F3D-485D-BEF1-F6EC852A58A2}" destId="{5EC1DCCE-3B44-47A0-883A-14C65D0F2C99}" srcOrd="1" destOrd="0" parTransId="{696793E9-C9C5-4EF4-B89A-78346F26FEA6}" sibTransId="{C9E2475F-A5A4-44F0-9B09-22FDDC5B0912}"/>
    <dgm:cxn modelId="{EA0279E1-7372-445E-83CC-128E231D9636}" type="presOf" srcId="{25B3D9F8-A7E9-45E7-8069-C1F802207621}" destId="{E88E0505-676A-49C8-825B-E36F152C1C43}" srcOrd="0" destOrd="0" presId="urn:microsoft.com/office/officeart/2018/2/layout/IconVerticalSolidList"/>
    <dgm:cxn modelId="{ABC3CCE6-1865-4E8B-B21F-9CB98830DE3A}" type="presOf" srcId="{F9A3B232-F3A3-4E68-84F6-C0FBA46C226D}" destId="{0D860055-CCAF-4563-9C0C-F0C4626BBB04}" srcOrd="0" destOrd="0" presId="urn:microsoft.com/office/officeart/2018/2/layout/IconVerticalSolidList"/>
    <dgm:cxn modelId="{56226880-CB50-48D9-BB81-D39FF11F22FB}" type="presParOf" srcId="{1F74876C-A179-4144-B758-D43F24414B92}" destId="{437B6DAE-043D-4117-A7E9-D192744CBD90}" srcOrd="0" destOrd="0" presId="urn:microsoft.com/office/officeart/2018/2/layout/IconVerticalSolidList"/>
    <dgm:cxn modelId="{3D5E0884-CFEA-44E3-836C-42A573CC4748}" type="presParOf" srcId="{437B6DAE-043D-4117-A7E9-D192744CBD90}" destId="{B2B4C529-24DB-4BD1-BBB5-7D3D044580C3}" srcOrd="0" destOrd="0" presId="urn:microsoft.com/office/officeart/2018/2/layout/IconVerticalSolidList"/>
    <dgm:cxn modelId="{5DA21F6A-769F-4206-B803-7D1A761150A0}" type="presParOf" srcId="{437B6DAE-043D-4117-A7E9-D192744CBD90}" destId="{11E98890-05F4-4021-90EB-20D4599AFF23}" srcOrd="1" destOrd="0" presId="urn:microsoft.com/office/officeart/2018/2/layout/IconVerticalSolidList"/>
    <dgm:cxn modelId="{7AA03012-D9EF-4CFD-8DAA-68C237DACDB5}" type="presParOf" srcId="{437B6DAE-043D-4117-A7E9-D192744CBD90}" destId="{F3556727-8F01-45D6-808E-1AEC20EC803A}" srcOrd="2" destOrd="0" presId="urn:microsoft.com/office/officeart/2018/2/layout/IconVerticalSolidList"/>
    <dgm:cxn modelId="{130E34B8-001F-4A8E-902F-B3D5C464430E}" type="presParOf" srcId="{437B6DAE-043D-4117-A7E9-D192744CBD90}" destId="{AD3AF8D3-F38F-4C3D-93B6-EB2A57A74AAD}" srcOrd="3" destOrd="0" presId="urn:microsoft.com/office/officeart/2018/2/layout/IconVerticalSolidList"/>
    <dgm:cxn modelId="{AF8904E1-3425-440E-A994-521475908B8B}" type="presParOf" srcId="{1F74876C-A179-4144-B758-D43F24414B92}" destId="{E08E725E-C150-47C1-AFA0-5DF4A25319EE}" srcOrd="1" destOrd="0" presId="urn:microsoft.com/office/officeart/2018/2/layout/IconVerticalSolidList"/>
    <dgm:cxn modelId="{2FBAF15F-306F-4E67-AC81-F9FCB4D28EC6}" type="presParOf" srcId="{1F74876C-A179-4144-B758-D43F24414B92}" destId="{88387F8C-7395-47F7-B2D7-59F4AD9C98CA}" srcOrd="2" destOrd="0" presId="urn:microsoft.com/office/officeart/2018/2/layout/IconVerticalSolidList"/>
    <dgm:cxn modelId="{07134292-2960-431F-89B6-B68BAD2A8F8A}" type="presParOf" srcId="{88387F8C-7395-47F7-B2D7-59F4AD9C98CA}" destId="{A67D5F9A-C136-46E9-ABFB-016D14670AC9}" srcOrd="0" destOrd="0" presId="urn:microsoft.com/office/officeart/2018/2/layout/IconVerticalSolidList"/>
    <dgm:cxn modelId="{31904180-50B9-4BCA-B089-14CCB76C23F3}" type="presParOf" srcId="{88387F8C-7395-47F7-B2D7-59F4AD9C98CA}" destId="{BC492A91-B97C-49F2-B0CC-18F9EC775933}" srcOrd="1" destOrd="0" presId="urn:microsoft.com/office/officeart/2018/2/layout/IconVerticalSolidList"/>
    <dgm:cxn modelId="{7F641CAC-9693-40E6-A177-4C2A54FB9934}" type="presParOf" srcId="{88387F8C-7395-47F7-B2D7-59F4AD9C98CA}" destId="{4E7C6818-EDAA-4BE3-B5E9-7E05D03DD428}" srcOrd="2" destOrd="0" presId="urn:microsoft.com/office/officeart/2018/2/layout/IconVerticalSolidList"/>
    <dgm:cxn modelId="{41073001-E0BE-41A3-8139-F1600DC6E413}" type="presParOf" srcId="{88387F8C-7395-47F7-B2D7-59F4AD9C98CA}" destId="{1CCD5085-DAC7-43A5-B9A8-68BDD2AB76D5}" srcOrd="3" destOrd="0" presId="urn:microsoft.com/office/officeart/2018/2/layout/IconVerticalSolidList"/>
    <dgm:cxn modelId="{86D9AECB-B2E4-4344-BE95-A66F64DF63D9}" type="presParOf" srcId="{1F74876C-A179-4144-B758-D43F24414B92}" destId="{2F853EC4-F0A1-4738-9727-FE2CF08E6221}" srcOrd="3" destOrd="0" presId="urn:microsoft.com/office/officeart/2018/2/layout/IconVerticalSolidList"/>
    <dgm:cxn modelId="{CBC33944-1E07-44EC-876B-927DF3E4EAD4}" type="presParOf" srcId="{1F74876C-A179-4144-B758-D43F24414B92}" destId="{F510F9F3-65CB-4F19-8B6E-7C108997F0D5}" srcOrd="4" destOrd="0" presId="urn:microsoft.com/office/officeart/2018/2/layout/IconVerticalSolidList"/>
    <dgm:cxn modelId="{CC2D81EA-5874-4501-AD0C-33A3E48BDC0C}" type="presParOf" srcId="{F510F9F3-65CB-4F19-8B6E-7C108997F0D5}" destId="{CADB4E3B-9AF6-4C6A-92A6-BEFFAF0A5472}" srcOrd="0" destOrd="0" presId="urn:microsoft.com/office/officeart/2018/2/layout/IconVerticalSolidList"/>
    <dgm:cxn modelId="{DA24E3A9-CECC-4B94-A264-FDF8A557756E}" type="presParOf" srcId="{F510F9F3-65CB-4F19-8B6E-7C108997F0D5}" destId="{05204EC9-43BB-4D6F-944F-AF9F4F9322F4}" srcOrd="1" destOrd="0" presId="urn:microsoft.com/office/officeart/2018/2/layout/IconVerticalSolidList"/>
    <dgm:cxn modelId="{4AE7CB2A-5FF9-4667-934F-E288A73F2D5C}" type="presParOf" srcId="{F510F9F3-65CB-4F19-8B6E-7C108997F0D5}" destId="{58408352-9832-4009-AEEF-DD691EE966B1}" srcOrd="2" destOrd="0" presId="urn:microsoft.com/office/officeart/2018/2/layout/IconVerticalSolidList"/>
    <dgm:cxn modelId="{CD11130A-21CA-4F59-A87F-944233CD8997}" type="presParOf" srcId="{F510F9F3-65CB-4F19-8B6E-7C108997F0D5}" destId="{78C617B6-CB24-4338-8D4A-1CF5B6CF16D1}" srcOrd="3" destOrd="0" presId="urn:microsoft.com/office/officeart/2018/2/layout/IconVerticalSolidList"/>
    <dgm:cxn modelId="{433DF802-4E23-46E1-95C0-4B0A0C05367B}" type="presParOf" srcId="{1F74876C-A179-4144-B758-D43F24414B92}" destId="{3D3A4EDB-5D15-4B17-B72B-44F7499CD004}" srcOrd="5" destOrd="0" presId="urn:microsoft.com/office/officeart/2018/2/layout/IconVerticalSolidList"/>
    <dgm:cxn modelId="{19DCDCB7-4C5A-441C-A496-7861226F35DD}" type="presParOf" srcId="{1F74876C-A179-4144-B758-D43F24414B92}" destId="{A6776E3B-3562-4DC4-B962-FD728CF6DC2E}" srcOrd="6" destOrd="0" presId="urn:microsoft.com/office/officeart/2018/2/layout/IconVerticalSolidList"/>
    <dgm:cxn modelId="{386165C9-75EC-49B5-9033-643795322E4F}" type="presParOf" srcId="{A6776E3B-3562-4DC4-B962-FD728CF6DC2E}" destId="{7082C9A1-4C69-4FF6-8556-8B0088E6AB91}" srcOrd="0" destOrd="0" presId="urn:microsoft.com/office/officeart/2018/2/layout/IconVerticalSolidList"/>
    <dgm:cxn modelId="{39FD086A-7B38-4A40-BB39-DFD9244DBD28}" type="presParOf" srcId="{A6776E3B-3562-4DC4-B962-FD728CF6DC2E}" destId="{48A88260-F5EA-4D74-B06C-1266451837A9}" srcOrd="1" destOrd="0" presId="urn:microsoft.com/office/officeart/2018/2/layout/IconVerticalSolidList"/>
    <dgm:cxn modelId="{5CF6C667-4344-43FC-803D-54549CDFB37D}" type="presParOf" srcId="{A6776E3B-3562-4DC4-B962-FD728CF6DC2E}" destId="{564023B4-5AA5-41C1-A40C-BBD6A8CE72B5}" srcOrd="2" destOrd="0" presId="urn:microsoft.com/office/officeart/2018/2/layout/IconVerticalSolidList"/>
    <dgm:cxn modelId="{C333D6AA-8341-47E4-A421-C5F2F9AB7864}" type="presParOf" srcId="{A6776E3B-3562-4DC4-B962-FD728CF6DC2E}" destId="{E88E0505-676A-49C8-825B-E36F152C1C43}" srcOrd="3" destOrd="0" presId="urn:microsoft.com/office/officeart/2018/2/layout/IconVerticalSolidList"/>
    <dgm:cxn modelId="{1C3799D9-E59E-44A7-89C2-02C1BC24BF36}" type="presParOf" srcId="{1F74876C-A179-4144-B758-D43F24414B92}" destId="{A261A749-374A-4840-8042-9A99D60EDC92}" srcOrd="7" destOrd="0" presId="urn:microsoft.com/office/officeart/2018/2/layout/IconVerticalSolidList"/>
    <dgm:cxn modelId="{3484485C-A224-46A9-A550-E351B65F1DDF}" type="presParOf" srcId="{1F74876C-A179-4144-B758-D43F24414B92}" destId="{B2B64225-15FA-454F-9F37-104F9201110F}" srcOrd="8" destOrd="0" presId="urn:microsoft.com/office/officeart/2018/2/layout/IconVerticalSolidList"/>
    <dgm:cxn modelId="{729435E5-3A47-4FB9-A0C0-FAB2969C2F2C}" type="presParOf" srcId="{B2B64225-15FA-454F-9F37-104F9201110F}" destId="{9C988987-E45F-4FA0-BFFE-78226BD648EE}" srcOrd="0" destOrd="0" presId="urn:microsoft.com/office/officeart/2018/2/layout/IconVerticalSolidList"/>
    <dgm:cxn modelId="{4DC4FCA6-1ABD-405E-B225-C05CB2FB176C}" type="presParOf" srcId="{B2B64225-15FA-454F-9F37-104F9201110F}" destId="{68DD27F8-C135-46B7-8B91-369D7D5EF5D5}" srcOrd="1" destOrd="0" presId="urn:microsoft.com/office/officeart/2018/2/layout/IconVerticalSolidList"/>
    <dgm:cxn modelId="{23979593-3994-44A0-9671-EBE3599BBE95}" type="presParOf" srcId="{B2B64225-15FA-454F-9F37-104F9201110F}" destId="{AC4DFC8E-5DAC-4756-AAB6-0552F422CAAC}" srcOrd="2" destOrd="0" presId="urn:microsoft.com/office/officeart/2018/2/layout/IconVerticalSolidList"/>
    <dgm:cxn modelId="{0995F1F3-8290-48F2-8824-AA4ABC9CD16E}" type="presParOf" srcId="{B2B64225-15FA-454F-9F37-104F9201110F}" destId="{0D860055-CCAF-4563-9C0C-F0C4626BBB0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09648-343A-4CF5-BBD2-E2FB622C0737}">
      <dsp:nvSpPr>
        <dsp:cNvPr id="0" name=""/>
        <dsp:cNvSpPr/>
      </dsp:nvSpPr>
      <dsp:spPr>
        <a:xfrm>
          <a:off x="0" y="95411"/>
          <a:ext cx="5715000" cy="10740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pt-BR" sz="2700" kern="1200"/>
            <a:t>Os componentes de uma subestação;</a:t>
          </a:r>
          <a:endParaRPr lang="en-US" sz="2700" kern="1200"/>
        </a:p>
      </dsp:txBody>
      <dsp:txXfrm>
        <a:off x="52431" y="147842"/>
        <a:ext cx="5610138" cy="969198"/>
      </dsp:txXfrm>
    </dsp:sp>
    <dsp:sp modelId="{726658A3-92E6-41C5-B9F0-39EC5E7AFF01}">
      <dsp:nvSpPr>
        <dsp:cNvPr id="0" name=""/>
        <dsp:cNvSpPr/>
      </dsp:nvSpPr>
      <dsp:spPr>
        <a:xfrm>
          <a:off x="0" y="1247231"/>
          <a:ext cx="5715000" cy="1074060"/>
        </a:xfrm>
        <a:prstGeom prst="roundRect">
          <a:avLst/>
        </a:prstGeom>
        <a:solidFill>
          <a:schemeClr val="accent5">
            <a:hueOff val="-381339"/>
            <a:satOff val="105"/>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pt-BR" sz="2700" kern="1200"/>
            <a:t>Seu funcionamento;</a:t>
          </a:r>
          <a:endParaRPr lang="en-US" sz="2700" kern="1200"/>
        </a:p>
      </dsp:txBody>
      <dsp:txXfrm>
        <a:off x="52431" y="1299662"/>
        <a:ext cx="5610138" cy="969198"/>
      </dsp:txXfrm>
    </dsp:sp>
    <dsp:sp modelId="{4197411F-CE54-4226-A3A2-D6133858C266}">
      <dsp:nvSpPr>
        <dsp:cNvPr id="0" name=""/>
        <dsp:cNvSpPr/>
      </dsp:nvSpPr>
      <dsp:spPr>
        <a:xfrm>
          <a:off x="0" y="2399051"/>
          <a:ext cx="5715000" cy="1074060"/>
        </a:xfrm>
        <a:prstGeom prst="roundRect">
          <a:avLst/>
        </a:prstGeom>
        <a:solidFill>
          <a:schemeClr val="accent5">
            <a:hueOff val="-762678"/>
            <a:satOff val="209"/>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pt-BR" sz="2700" kern="1200"/>
            <a:t>Suas características;</a:t>
          </a:r>
          <a:endParaRPr lang="en-US" sz="2700" kern="1200"/>
        </a:p>
      </dsp:txBody>
      <dsp:txXfrm>
        <a:off x="52431" y="2451482"/>
        <a:ext cx="5610138" cy="969198"/>
      </dsp:txXfrm>
    </dsp:sp>
    <dsp:sp modelId="{2DB0F030-2D3A-462F-B652-03F416269D8F}">
      <dsp:nvSpPr>
        <dsp:cNvPr id="0" name=""/>
        <dsp:cNvSpPr/>
      </dsp:nvSpPr>
      <dsp:spPr>
        <a:xfrm>
          <a:off x="0" y="3550871"/>
          <a:ext cx="5715000" cy="1074060"/>
        </a:xfrm>
        <a:prstGeom prst="roundRect">
          <a:avLst/>
        </a:prstGeom>
        <a:solidFill>
          <a:schemeClr val="accent5">
            <a:hueOff val="-1144017"/>
            <a:satOff val="314"/>
            <a:lumOff val="-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pt-BR" sz="2700" kern="1200"/>
            <a:t>Instalação / configuração;</a:t>
          </a:r>
          <a:endParaRPr lang="en-US" sz="2700" kern="1200"/>
        </a:p>
      </dsp:txBody>
      <dsp:txXfrm>
        <a:off x="52431" y="3603302"/>
        <a:ext cx="5610138" cy="969198"/>
      </dsp:txXfrm>
    </dsp:sp>
    <dsp:sp modelId="{DAA07F74-9D10-4407-99DE-5CC6AFA19358}">
      <dsp:nvSpPr>
        <dsp:cNvPr id="0" name=""/>
        <dsp:cNvSpPr/>
      </dsp:nvSpPr>
      <dsp:spPr>
        <a:xfrm>
          <a:off x="0" y="4702691"/>
          <a:ext cx="5715000" cy="1074060"/>
        </a:xfrm>
        <a:prstGeom prst="roundRect">
          <a:avLst/>
        </a:prstGeom>
        <a:solidFill>
          <a:schemeClr val="accent5">
            <a:hueOff val="-1525356"/>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pt-BR" sz="2700" kern="1200"/>
            <a:t>Manutenção.</a:t>
          </a:r>
          <a:endParaRPr lang="en-US" sz="2700" kern="1200"/>
        </a:p>
      </dsp:txBody>
      <dsp:txXfrm>
        <a:off x="52431" y="4755122"/>
        <a:ext cx="5610138" cy="9691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4C529-24DB-4BD1-BBB5-7D3D044580C3}">
      <dsp:nvSpPr>
        <dsp:cNvPr id="0" name=""/>
        <dsp:cNvSpPr/>
      </dsp:nvSpPr>
      <dsp:spPr>
        <a:xfrm>
          <a:off x="0" y="7414"/>
          <a:ext cx="7003777" cy="6758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E98890-05F4-4021-90EB-20D4599AFF23}">
      <dsp:nvSpPr>
        <dsp:cNvPr id="0" name=""/>
        <dsp:cNvSpPr/>
      </dsp:nvSpPr>
      <dsp:spPr>
        <a:xfrm>
          <a:off x="204429" y="159469"/>
          <a:ext cx="372053" cy="371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3AF8D3-F38F-4C3D-93B6-EB2A57A74AAD}">
      <dsp:nvSpPr>
        <dsp:cNvPr id="0" name=""/>
        <dsp:cNvSpPr/>
      </dsp:nvSpPr>
      <dsp:spPr>
        <a:xfrm>
          <a:off x="780912" y="7414"/>
          <a:ext cx="6059691" cy="971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13" tIns="102813" rIns="102813" bIns="102813" numCol="1" spcCol="1270" anchor="ctr" anchorCtr="0">
          <a:noAutofit/>
        </a:bodyPr>
        <a:lstStyle/>
        <a:p>
          <a:pPr marL="0" lvl="0" indent="0" algn="l" defTabSz="622300">
            <a:lnSpc>
              <a:spcPct val="100000"/>
            </a:lnSpc>
            <a:spcBef>
              <a:spcPct val="0"/>
            </a:spcBef>
            <a:spcAft>
              <a:spcPct val="35000"/>
            </a:spcAft>
            <a:buNone/>
          </a:pPr>
          <a:r>
            <a:rPr lang="pt-BR" sz="1400" kern="1200"/>
            <a:t>Existem TC somente de medição e TC´s somente de proteção. Como também TC´s com os dois enrolamentos Medição e proteção em um único equipamento. O que é mais comum.</a:t>
          </a:r>
          <a:endParaRPr lang="en-US" sz="1400" kern="1200"/>
        </a:p>
      </dsp:txBody>
      <dsp:txXfrm>
        <a:off x="780912" y="7414"/>
        <a:ext cx="6059691" cy="971462"/>
      </dsp:txXfrm>
    </dsp:sp>
    <dsp:sp modelId="{A67D5F9A-C136-46E9-ABFB-016D14670AC9}">
      <dsp:nvSpPr>
        <dsp:cNvPr id="0" name=""/>
        <dsp:cNvSpPr/>
      </dsp:nvSpPr>
      <dsp:spPr>
        <a:xfrm>
          <a:off x="0" y="1221742"/>
          <a:ext cx="7003777" cy="6758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492A91-B97C-49F2-B0CC-18F9EC775933}">
      <dsp:nvSpPr>
        <dsp:cNvPr id="0" name=""/>
        <dsp:cNvSpPr/>
      </dsp:nvSpPr>
      <dsp:spPr>
        <a:xfrm>
          <a:off x="204429" y="1373797"/>
          <a:ext cx="372053" cy="3716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CD5085-DAC7-43A5-B9A8-68BDD2AB76D5}">
      <dsp:nvSpPr>
        <dsp:cNvPr id="0" name=""/>
        <dsp:cNvSpPr/>
      </dsp:nvSpPr>
      <dsp:spPr>
        <a:xfrm>
          <a:off x="780912" y="1221742"/>
          <a:ext cx="6059691" cy="971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13" tIns="102813" rIns="102813" bIns="102813" numCol="1" spcCol="1270" anchor="ctr" anchorCtr="0">
          <a:noAutofit/>
        </a:bodyPr>
        <a:lstStyle/>
        <a:p>
          <a:pPr marL="0" lvl="0" indent="0" algn="l" defTabSz="622300">
            <a:lnSpc>
              <a:spcPct val="100000"/>
            </a:lnSpc>
            <a:spcBef>
              <a:spcPct val="0"/>
            </a:spcBef>
            <a:spcAft>
              <a:spcPct val="35000"/>
            </a:spcAft>
            <a:buNone/>
          </a:pPr>
          <a:r>
            <a:rPr lang="pt-BR" sz="1400" kern="1200"/>
            <a:t>Como da mesma forma, existem TC´s com vários enrolamentos no primário e/ou secundário, disponibilizando assim diversas relações para o sistema.</a:t>
          </a:r>
          <a:endParaRPr lang="en-US" sz="1400" kern="1200"/>
        </a:p>
      </dsp:txBody>
      <dsp:txXfrm>
        <a:off x="780912" y="1221742"/>
        <a:ext cx="6059691" cy="971462"/>
      </dsp:txXfrm>
    </dsp:sp>
    <dsp:sp modelId="{CADB4E3B-9AF6-4C6A-92A6-BEFFAF0A5472}">
      <dsp:nvSpPr>
        <dsp:cNvPr id="0" name=""/>
        <dsp:cNvSpPr/>
      </dsp:nvSpPr>
      <dsp:spPr>
        <a:xfrm>
          <a:off x="0" y="2436071"/>
          <a:ext cx="7003777" cy="6758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204EC9-43BB-4D6F-944F-AF9F4F9322F4}">
      <dsp:nvSpPr>
        <dsp:cNvPr id="0" name=""/>
        <dsp:cNvSpPr/>
      </dsp:nvSpPr>
      <dsp:spPr>
        <a:xfrm>
          <a:off x="204429" y="2588126"/>
          <a:ext cx="372053" cy="3716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C617B6-CB24-4338-8D4A-1CF5B6CF16D1}">
      <dsp:nvSpPr>
        <dsp:cNvPr id="0" name=""/>
        <dsp:cNvSpPr/>
      </dsp:nvSpPr>
      <dsp:spPr>
        <a:xfrm>
          <a:off x="780912" y="2436071"/>
          <a:ext cx="6059691" cy="971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13" tIns="102813" rIns="102813" bIns="102813" numCol="1" spcCol="1270" anchor="ctr" anchorCtr="0">
          <a:noAutofit/>
        </a:bodyPr>
        <a:lstStyle/>
        <a:p>
          <a:pPr marL="0" lvl="0" indent="0" algn="l" defTabSz="622300">
            <a:lnSpc>
              <a:spcPct val="100000"/>
            </a:lnSpc>
            <a:spcBef>
              <a:spcPct val="0"/>
            </a:spcBef>
            <a:spcAft>
              <a:spcPct val="35000"/>
            </a:spcAft>
            <a:buNone/>
          </a:pPr>
          <a:r>
            <a:rPr lang="pt-BR" sz="1400" kern="1200"/>
            <a:t>Exemplos: 1200/5; 800/5; 600/5; 300/5.</a:t>
          </a:r>
          <a:endParaRPr lang="en-US" sz="1400" kern="1200"/>
        </a:p>
      </dsp:txBody>
      <dsp:txXfrm>
        <a:off x="780912" y="2436071"/>
        <a:ext cx="6059691" cy="971462"/>
      </dsp:txXfrm>
    </dsp:sp>
    <dsp:sp modelId="{7082C9A1-4C69-4FF6-8556-8B0088E6AB91}">
      <dsp:nvSpPr>
        <dsp:cNvPr id="0" name=""/>
        <dsp:cNvSpPr/>
      </dsp:nvSpPr>
      <dsp:spPr>
        <a:xfrm>
          <a:off x="0" y="3650399"/>
          <a:ext cx="7003777" cy="6758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A88260-F5EA-4D74-B06C-1266451837A9}">
      <dsp:nvSpPr>
        <dsp:cNvPr id="0" name=""/>
        <dsp:cNvSpPr/>
      </dsp:nvSpPr>
      <dsp:spPr>
        <a:xfrm>
          <a:off x="204429" y="3802454"/>
          <a:ext cx="372053" cy="3716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8E0505-676A-49C8-825B-E36F152C1C43}">
      <dsp:nvSpPr>
        <dsp:cNvPr id="0" name=""/>
        <dsp:cNvSpPr/>
      </dsp:nvSpPr>
      <dsp:spPr>
        <a:xfrm>
          <a:off x="780912" y="3650399"/>
          <a:ext cx="6059691" cy="971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13" tIns="102813" rIns="102813" bIns="102813" numCol="1" spcCol="1270" anchor="ctr" anchorCtr="0">
          <a:noAutofit/>
        </a:bodyPr>
        <a:lstStyle/>
        <a:p>
          <a:pPr marL="0" lvl="0" indent="0" algn="l" defTabSz="622300">
            <a:lnSpc>
              <a:spcPct val="100000"/>
            </a:lnSpc>
            <a:spcBef>
              <a:spcPct val="0"/>
            </a:spcBef>
            <a:spcAft>
              <a:spcPct val="35000"/>
            </a:spcAft>
            <a:buNone/>
          </a:pPr>
          <a:r>
            <a:rPr lang="pt-BR" sz="1400" kern="1200"/>
            <a:t>Lembrando que, o maior número é a corrente máxima que um TC pode medir, acima disso ele começa a saturar e não consegue mais medir  corretamente no secundário.</a:t>
          </a:r>
          <a:endParaRPr lang="en-US" sz="1400" kern="1200"/>
        </a:p>
      </dsp:txBody>
      <dsp:txXfrm>
        <a:off x="780912" y="3650399"/>
        <a:ext cx="6059691" cy="971462"/>
      </dsp:txXfrm>
    </dsp:sp>
    <dsp:sp modelId="{9C988987-E45F-4FA0-BFFE-78226BD648EE}">
      <dsp:nvSpPr>
        <dsp:cNvPr id="0" name=""/>
        <dsp:cNvSpPr/>
      </dsp:nvSpPr>
      <dsp:spPr>
        <a:xfrm>
          <a:off x="0" y="4864728"/>
          <a:ext cx="7003777" cy="6758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DD27F8-C135-46B7-8B91-369D7D5EF5D5}">
      <dsp:nvSpPr>
        <dsp:cNvPr id="0" name=""/>
        <dsp:cNvSpPr/>
      </dsp:nvSpPr>
      <dsp:spPr>
        <a:xfrm>
          <a:off x="204629" y="5016783"/>
          <a:ext cx="372053" cy="3716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860055-CCAF-4563-9C0C-F0C4626BBB04}">
      <dsp:nvSpPr>
        <dsp:cNvPr id="0" name=""/>
        <dsp:cNvSpPr/>
      </dsp:nvSpPr>
      <dsp:spPr>
        <a:xfrm>
          <a:off x="781312" y="4864728"/>
          <a:ext cx="5880640" cy="971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13" tIns="102813" rIns="102813" bIns="102813" numCol="1" spcCol="1270" anchor="ctr" anchorCtr="0">
          <a:noAutofit/>
        </a:bodyPr>
        <a:lstStyle/>
        <a:p>
          <a:pPr marL="0" lvl="0" indent="0" algn="l" defTabSz="622300">
            <a:lnSpc>
              <a:spcPct val="100000"/>
            </a:lnSpc>
            <a:spcBef>
              <a:spcPct val="0"/>
            </a:spcBef>
            <a:spcAft>
              <a:spcPct val="35000"/>
            </a:spcAft>
            <a:buNone/>
          </a:pPr>
          <a:r>
            <a:rPr lang="pt-BR" sz="1400" kern="1200"/>
            <a:t>É importante realizar a correta relação desde o campo, com os estudos de corrente máxima do circuito, fazer as ligações físicas no TC para obter a relação ideal, e configura-la no dispositivo de controle para que ele ler a corrente do secundário, multiplica-la pelo RTC e saber quanto está passando no primário.</a:t>
          </a:r>
          <a:endParaRPr lang="en-US" sz="1400" kern="1200"/>
        </a:p>
      </dsp:txBody>
      <dsp:txXfrm>
        <a:off x="781312" y="4864728"/>
        <a:ext cx="5880640" cy="9714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2A8A6558-7421-AC3D-E11A-7A14974835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337265F9-3B05-4E29-1655-A77937AAFC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4C2F69-CDAB-49D4-AED2-F730B10CA8DF}" type="datetimeFigureOut">
              <a:rPr lang="pt-BR" smtClean="0"/>
              <a:t>15/03/2023</a:t>
            </a:fld>
            <a:endParaRPr lang="pt-BR"/>
          </a:p>
        </p:txBody>
      </p:sp>
      <p:sp>
        <p:nvSpPr>
          <p:cNvPr id="4" name="Espaço Reservado para Rodapé 3">
            <a:extLst>
              <a:ext uri="{FF2B5EF4-FFF2-40B4-BE49-F238E27FC236}">
                <a16:creationId xmlns:a16="http://schemas.microsoft.com/office/drawing/2014/main" id="{B6FF6232-1C42-016B-979C-08A0918C0CA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565A1C39-C562-B52E-70E2-C2A567A43B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F4C75B-6045-4419-955C-44D35A5576F4}" type="slidenum">
              <a:rPr lang="pt-BR" smtClean="0"/>
              <a:t>‹nº›</a:t>
            </a:fld>
            <a:endParaRPr lang="pt-BR"/>
          </a:p>
        </p:txBody>
      </p:sp>
    </p:spTree>
    <p:extLst>
      <p:ext uri="{BB962C8B-B14F-4D97-AF65-F5344CB8AC3E}">
        <p14:creationId xmlns:p14="http://schemas.microsoft.com/office/powerpoint/2010/main" val="24633832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FA71-6727-47A0-99F5-2799BD8E632E}" type="datetimeFigureOut">
              <a:rPr lang="pt-BR" smtClean="0"/>
              <a:t>14/03/2023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B3549-E1A6-4E5D-8EDA-CA169AA6122A}" type="slidenum">
              <a:rPr lang="pt-BR" smtClean="0"/>
              <a:t>‹nº›</a:t>
            </a:fld>
            <a:endParaRPr lang="pt-BR"/>
          </a:p>
        </p:txBody>
      </p:sp>
    </p:spTree>
    <p:extLst>
      <p:ext uri="{BB962C8B-B14F-4D97-AF65-F5344CB8AC3E}">
        <p14:creationId xmlns:p14="http://schemas.microsoft.com/office/powerpoint/2010/main" val="244112346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49E9986B-1D4C-4631-A4E9-22F3D4DF99A1}" type="datetime1">
              <a:rPr lang="en-US" smtClean="0"/>
              <a:t>3/14/2023</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r>
              <a:rPr lang="en-US" dirty="0"/>
              <a:t>Subestações elétricas</a:t>
            </a: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‹nº›</a:t>
            </a:fld>
            <a:endParaRPr lang="en-US"/>
          </a:p>
        </p:txBody>
      </p:sp>
    </p:spTree>
    <p:extLst>
      <p:ext uri="{BB962C8B-B14F-4D97-AF65-F5344CB8AC3E}">
        <p14:creationId xmlns:p14="http://schemas.microsoft.com/office/powerpoint/2010/main" val="2006234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0CD3CC9E-935F-4903-8ECC-239D2B7713B0}" type="datetime1">
              <a:rPr lang="en-US" smtClean="0"/>
              <a:t>3/14/2023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r>
              <a:rPr lang="en-US" dirty="0"/>
              <a:t>Subestações elétricas</a:t>
            </a:r>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622736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A5CE07CB-433B-473F-B480-BF7734979FA1}" type="datetime1">
              <a:rPr lang="en-US" smtClean="0"/>
              <a:t>3/14/2023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r>
              <a:rPr lang="en-US" dirty="0"/>
              <a:t>Subestações elétricas</a:t>
            </a:r>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659350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EF7CEA8-3473-42D7-AEC1-FE589994F38A}" type="datetime1">
              <a:rPr lang="en-US" smtClean="0"/>
              <a:t>3/14/2023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dirty="0"/>
              <a:t>Subestações elétricas</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254250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D17D49B4-F932-485A-BB04-C79EC51897D7}" type="datetime1">
              <a:rPr lang="en-US" smtClean="0"/>
              <a:t>3/14/2023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r>
              <a:rPr lang="en-US" dirty="0"/>
              <a:t>Subestações elétricas</a:t>
            </a:r>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30707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9F428B66-9991-49D5-A483-F9C99C6637EB}" type="datetime1">
              <a:rPr lang="en-US" smtClean="0"/>
              <a:t>3/14/2023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dirty="0"/>
              <a:t>Subestações elétricas</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461535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5F106C73-0555-49A5-AC55-3E8B1122B5AC}" type="datetime1">
              <a:rPr lang="en-US" smtClean="0"/>
              <a:t>3/14/2023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dirty="0"/>
              <a:t>Subestações elétricas</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417916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7AF294A5-8AC2-4EA3-9C36-609EAE3D8451}" type="datetime1">
              <a:rPr lang="en-US" smtClean="0"/>
              <a:t>3/14/2023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r>
              <a:rPr lang="en-US" dirty="0"/>
              <a:t>Subestações elétricas</a:t>
            </a:r>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54888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4EE5DE71-120E-49B3-BE62-A1B6A6595E00}" type="datetime1">
              <a:rPr lang="en-US" smtClean="0"/>
              <a:t>3/14/2023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Subestações elétricas</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61594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60DF0BFA-F7D1-487E-A07C-6587347CE015}" type="datetime1">
              <a:rPr lang="en-US" smtClean="0"/>
              <a:t>3/14/2023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dirty="0"/>
              <a:t>Subestações elétricas</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716343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A45DD73D-D446-4C85-A3DC-450EB97B8DA5}" type="datetime1">
              <a:rPr lang="en-US" smtClean="0"/>
              <a:t>3/14/2023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dirty="0"/>
              <a:t>Subestações elétricas</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948280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347998DB-68D1-469A-A8C7-02AC428B6D0E}" type="datetime1">
              <a:rPr lang="en-US" smtClean="0"/>
              <a:t>3/14/2023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r>
              <a:rPr lang="en-US" dirty="0"/>
              <a:t>Subestações elétricas</a:t>
            </a: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‹nº›</a:t>
            </a:fld>
            <a:endParaRPr lang="en-US" dirty="0"/>
          </a:p>
        </p:txBody>
      </p:sp>
    </p:spTree>
    <p:extLst>
      <p:ext uri="{BB962C8B-B14F-4D97-AF65-F5344CB8AC3E}">
        <p14:creationId xmlns:p14="http://schemas.microsoft.com/office/powerpoint/2010/main" val="423587348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hyperlink" Target="https://www.revistamanutencao.com.br/acervo/catalogos.html" TargetMode="Externa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jfif"/></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hyperlink" Target="../Desktop/Aula%20de%20RTC.xlsx"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energes.com.br/o-que-voce-precisa-saber-sobre-subestacoes-em-media-tensao/" TargetMode="Externa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dimaticperu.com/fabricantes-transformadores-elevador-de-potencia-electricos-trifasicos-monofasico-5-15-25-37-5-50-60-75-125-150-225-250-315-450-500-630-700-750-800-1500-2000-kva-en-aceite-normalizadas-pedestal-tipos/"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indbox.com.br/blog/componentes-dos-aerogeradores/" TargetMode="External"/><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hyperlink" Target="https://forcaeletrica.com.br/como-montar-uma-subestacao-de-energia-eletrica/" TargetMode="External"/><Relationship Id="rId5" Type="http://schemas.openxmlformats.org/officeDocument/2006/relationships/image" Target="../media/image8.pn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1.jpg"/><Relationship Id="rId7" Type="http://schemas.openxmlformats.org/officeDocument/2006/relationships/image" Target="../media/image55.jpg"/><Relationship Id="rId2" Type="http://schemas.openxmlformats.org/officeDocument/2006/relationships/image" Target="../media/image50.jpg"/><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alfenashoje.com.br/noticia.asp?id_noticia=8773"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hyperlink" Target="https://nilljunior.com.br/chesf-desligara-subestacao-para-manutencao-meia-noite-e-pode-deixar-sertao-sem-energia/" TargetMode="External"/><Relationship Id="rId3" Type="http://schemas.openxmlformats.org/officeDocument/2006/relationships/image" Target="../media/image6.png"/><Relationship Id="rId7" Type="http://schemas.openxmlformats.org/officeDocument/2006/relationships/hyperlink" Target="https://eletronenergy.com.br/geracao-termica-cai-e-hidraulica-cresce-em-2022/" TargetMode="External"/><Relationship Id="rId12"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2.jpg"/><Relationship Id="rId11" Type="http://schemas.openxmlformats.org/officeDocument/2006/relationships/hyperlink" Target="https://www.abdib.org.br/2019/03/07/2019-sera-um-ano-com-muita-geracao-termica-diz-ons/" TargetMode="External"/><Relationship Id="rId5" Type="http://schemas.openxmlformats.org/officeDocument/2006/relationships/hyperlink" Target="https://tetraengenharia.com.br/servico/geracao-de-energia-fotovoltaica/" TargetMode="External"/><Relationship Id="rId10" Type="http://schemas.openxmlformats.org/officeDocument/2006/relationships/image" Target="../media/image14.jpg"/><Relationship Id="rId4" Type="http://schemas.openxmlformats.org/officeDocument/2006/relationships/image" Target="../media/image11.png"/><Relationship Id="rId9" Type="http://schemas.openxmlformats.org/officeDocument/2006/relationships/hyperlink" Target="https://www.megawhat.energy/noticias/consumo-geracao-planejamento/147251/brasil-deve-exportar-1200-mw-medios-de-geracao-termica-em-julh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pngwing.com/pt/free-png-xawde" TargetMode="Externa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2" name="Rectangle 34">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B4DC68E-0796-067E-156E-DF5B447FC39E}"/>
              </a:ext>
            </a:extLst>
          </p:cNvPr>
          <p:cNvSpPr>
            <a:spLocks noGrp="1"/>
          </p:cNvSpPr>
          <p:nvPr>
            <p:ph type="ctrTitle"/>
          </p:nvPr>
        </p:nvSpPr>
        <p:spPr>
          <a:xfrm>
            <a:off x="7409930" y="744909"/>
            <a:ext cx="3776416" cy="2912691"/>
          </a:xfrm>
        </p:spPr>
        <p:txBody>
          <a:bodyPr anchor="b">
            <a:normAutofit/>
          </a:bodyPr>
          <a:lstStyle/>
          <a:p>
            <a:pPr algn="l"/>
            <a:r>
              <a:rPr lang="pt-BR"/>
              <a:t>Subestações elétricas</a:t>
            </a:r>
          </a:p>
        </p:txBody>
      </p:sp>
      <p:sp>
        <p:nvSpPr>
          <p:cNvPr id="3" name="Subtítulo 2">
            <a:extLst>
              <a:ext uri="{FF2B5EF4-FFF2-40B4-BE49-F238E27FC236}">
                <a16:creationId xmlns:a16="http://schemas.microsoft.com/office/drawing/2014/main" id="{023B9056-6870-926E-6854-3B3F8A849DEC}"/>
              </a:ext>
            </a:extLst>
          </p:cNvPr>
          <p:cNvSpPr>
            <a:spLocks noGrp="1"/>
          </p:cNvSpPr>
          <p:nvPr>
            <p:ph type="subTitle" idx="1"/>
          </p:nvPr>
        </p:nvSpPr>
        <p:spPr>
          <a:xfrm>
            <a:off x="7402801" y="4074784"/>
            <a:ext cx="3776415" cy="2054306"/>
          </a:xfrm>
        </p:spPr>
        <p:txBody>
          <a:bodyPr anchor="t">
            <a:normAutofit/>
          </a:bodyPr>
          <a:lstStyle/>
          <a:p>
            <a:pPr algn="l"/>
            <a:r>
              <a:rPr lang="pt-BR" sz="2200" dirty="0">
                <a:solidFill>
                  <a:schemeClr val="tx2">
                    <a:alpha val="80000"/>
                  </a:schemeClr>
                </a:solidFill>
              </a:rPr>
              <a:t>1° Imersão em Subestações elétricas.</a:t>
            </a:r>
          </a:p>
        </p:txBody>
      </p:sp>
      <p:pic>
        <p:nvPicPr>
          <p:cNvPr id="6" name="Imagem 5">
            <a:extLst>
              <a:ext uri="{FF2B5EF4-FFF2-40B4-BE49-F238E27FC236}">
                <a16:creationId xmlns:a16="http://schemas.microsoft.com/office/drawing/2014/main" id="{C857E91C-547B-F970-D435-6EF33F0153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3229" y="1625750"/>
            <a:ext cx="6402214" cy="3601245"/>
          </a:xfrm>
          <a:prstGeom prst="rect">
            <a:avLst/>
          </a:prstGeom>
        </p:spPr>
      </p:pic>
      <p:sp>
        <p:nvSpPr>
          <p:cNvPr id="7" name="CaixaDeTexto 6">
            <a:extLst>
              <a:ext uri="{FF2B5EF4-FFF2-40B4-BE49-F238E27FC236}">
                <a16:creationId xmlns:a16="http://schemas.microsoft.com/office/drawing/2014/main" id="{6BEF4C7D-37BF-966D-693F-5011772F3D55}"/>
              </a:ext>
            </a:extLst>
          </p:cNvPr>
          <p:cNvSpPr txBox="1"/>
          <p:nvPr/>
        </p:nvSpPr>
        <p:spPr>
          <a:xfrm>
            <a:off x="4223912" y="5026940"/>
            <a:ext cx="2781531" cy="200055"/>
          </a:xfrm>
          <a:prstGeom prst="rect">
            <a:avLst/>
          </a:prstGeom>
          <a:solidFill>
            <a:srgbClr val="000000"/>
          </a:solidFill>
        </p:spPr>
        <p:txBody>
          <a:bodyPr wrap="none" rtlCol="0">
            <a:spAutoFit/>
          </a:bodyPr>
          <a:lstStyle/>
          <a:p>
            <a:pPr algn="r">
              <a:spcAft>
                <a:spcPts val="600"/>
              </a:spcAft>
            </a:pPr>
            <a:r>
              <a:rPr lang="pt-BR" sz="700">
                <a:solidFill>
                  <a:srgbClr val="FFFFFF"/>
                </a:solidFill>
                <a:hlinkClick r:id="rId4" tooltip="https://www.revistamanutencao.com.br/acervo/catalogos.html">
                  <a:extLst>
                    <a:ext uri="{A12FA001-AC4F-418D-AE19-62706E023703}">
                      <ahyp:hlinkClr xmlns:ahyp="http://schemas.microsoft.com/office/drawing/2018/hyperlinkcolor" val="tx"/>
                    </a:ext>
                  </a:extLst>
                </a:hlinkClick>
              </a:rPr>
              <a:t>Esta Foto</a:t>
            </a:r>
            <a:r>
              <a:rPr lang="pt-BR" sz="700">
                <a:solidFill>
                  <a:srgbClr val="FFFFFF"/>
                </a:solidFill>
              </a:rPr>
              <a:t> de Autor Desconhecido está licenciado em </a:t>
            </a:r>
            <a:r>
              <a:rPr lang="pt-BR"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pt-BR" sz="700">
              <a:solidFill>
                <a:srgbClr val="FFFFFF"/>
              </a:solidFill>
            </a:endParaRPr>
          </a:p>
        </p:txBody>
      </p:sp>
      <p:sp>
        <p:nvSpPr>
          <p:cNvPr id="10" name="Espaço Reservado para Número de Slide 9">
            <a:extLst>
              <a:ext uri="{FF2B5EF4-FFF2-40B4-BE49-F238E27FC236}">
                <a16:creationId xmlns:a16="http://schemas.microsoft.com/office/drawing/2014/main" id="{3236A799-7679-0C38-2378-613A16241FD9}"/>
              </a:ext>
            </a:extLst>
          </p:cNvPr>
          <p:cNvSpPr>
            <a:spLocks noGrp="1"/>
          </p:cNvSpPr>
          <p:nvPr>
            <p:ph type="sldNum" sz="quarter" idx="12"/>
          </p:nvPr>
        </p:nvSpPr>
        <p:spPr/>
        <p:txBody>
          <a:bodyPr/>
          <a:lstStyle/>
          <a:p>
            <a:fld id="{73B850FF-6169-4056-8077-06FFA93A5366}" type="slidenum">
              <a:rPr lang="en-US" smtClean="0"/>
              <a:pPr/>
              <a:t>1</a:t>
            </a:fld>
            <a:endParaRPr lang="en-US"/>
          </a:p>
        </p:txBody>
      </p:sp>
      <p:sp>
        <p:nvSpPr>
          <p:cNvPr id="12" name="Espaço Reservado para Rodapé 11">
            <a:extLst>
              <a:ext uri="{FF2B5EF4-FFF2-40B4-BE49-F238E27FC236}">
                <a16:creationId xmlns:a16="http://schemas.microsoft.com/office/drawing/2014/main" id="{835AE677-059E-3D18-5C55-EDA0B6A46E13}"/>
              </a:ext>
            </a:extLst>
          </p:cNvPr>
          <p:cNvSpPr>
            <a:spLocks noGrp="1"/>
          </p:cNvSpPr>
          <p:nvPr>
            <p:ph type="ftr" sz="quarter" idx="11"/>
          </p:nvPr>
        </p:nvSpPr>
        <p:spPr/>
        <p:txBody>
          <a:bodyPr/>
          <a:lstStyle/>
          <a:p>
            <a:r>
              <a:rPr lang="en-US" dirty="0"/>
              <a:t>Subestações elétricas</a:t>
            </a:r>
          </a:p>
        </p:txBody>
      </p:sp>
    </p:spTree>
    <p:extLst>
      <p:ext uri="{BB962C8B-B14F-4D97-AF65-F5344CB8AC3E}">
        <p14:creationId xmlns:p14="http://schemas.microsoft.com/office/powerpoint/2010/main" val="1341647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0" name="Rectangle 1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C51829D6-631E-79C6-A9BD-A213D0B3A3A6}"/>
              </a:ext>
            </a:extLst>
          </p:cNvPr>
          <p:cNvSpPr>
            <a:spLocks noGrp="1"/>
          </p:cNvSpPr>
          <p:nvPr>
            <p:ph type="title"/>
          </p:nvPr>
        </p:nvSpPr>
        <p:spPr>
          <a:xfrm>
            <a:off x="838200" y="557191"/>
            <a:ext cx="4388405" cy="5580556"/>
          </a:xfrm>
        </p:spPr>
        <p:txBody>
          <a:bodyPr anchor="ctr">
            <a:normAutofit/>
          </a:bodyPr>
          <a:lstStyle/>
          <a:p>
            <a:r>
              <a:rPr lang="pt-BR" sz="3600">
                <a:solidFill>
                  <a:schemeClr val="tx2"/>
                </a:solidFill>
              </a:rPr>
              <a:t>O que vamos aprender?</a:t>
            </a:r>
          </a:p>
        </p:txBody>
      </p:sp>
      <p:pic>
        <p:nvPicPr>
          <p:cNvPr id="21" name="Picture 14">
            <a:extLst>
              <a:ext uri="{FF2B5EF4-FFF2-40B4-BE49-F238E27FC236}">
                <a16:creationId xmlns:a16="http://schemas.microsoft.com/office/drawing/2014/main" id="{48897B96-3039-4268-8B57-3076C0EDD98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r="74403"/>
          <a:stretch/>
        </p:blipFill>
        <p:spPr>
          <a:xfrm rot="10800000">
            <a:off x="-3049" y="2719660"/>
            <a:ext cx="650748" cy="2548349"/>
          </a:xfrm>
          <a:prstGeom prst="rect">
            <a:avLst/>
          </a:prstGeom>
        </p:spPr>
      </p:pic>
      <p:pic>
        <p:nvPicPr>
          <p:cNvPr id="22" name="Picture 16">
            <a:extLst>
              <a:ext uri="{FF2B5EF4-FFF2-40B4-BE49-F238E27FC236}">
                <a16:creationId xmlns:a16="http://schemas.microsoft.com/office/drawing/2014/main" id="{DEEA387F-FE32-404D-B9E2-0DB5D1F502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4" name="Espaço Reservado para Rodapé 3">
            <a:extLst>
              <a:ext uri="{FF2B5EF4-FFF2-40B4-BE49-F238E27FC236}">
                <a16:creationId xmlns:a16="http://schemas.microsoft.com/office/drawing/2014/main" id="{CA1FAEC3-F651-054E-04BE-5F55725C394A}"/>
              </a:ext>
            </a:extLst>
          </p:cNvPr>
          <p:cNvSpPr>
            <a:spLocks noGrp="1"/>
          </p:cNvSpPr>
          <p:nvPr>
            <p:ph type="ftr" sz="quarter" idx="11"/>
          </p:nvPr>
        </p:nvSpPr>
        <p:spPr>
          <a:xfrm>
            <a:off x="4038600" y="6324600"/>
            <a:ext cx="4114800" cy="365125"/>
          </a:xfrm>
        </p:spPr>
        <p:txBody>
          <a:bodyPr>
            <a:normAutofit/>
          </a:bodyPr>
          <a:lstStyle/>
          <a:p>
            <a:pPr>
              <a:spcAft>
                <a:spcPts val="600"/>
              </a:spcAft>
            </a:pPr>
            <a:r>
              <a:rPr lang="en-US">
                <a:solidFill>
                  <a:schemeClr val="tx1">
                    <a:alpha val="60000"/>
                  </a:schemeClr>
                </a:solidFill>
              </a:rPr>
              <a:t>Subestações elétricas</a:t>
            </a:r>
          </a:p>
        </p:txBody>
      </p:sp>
      <p:sp>
        <p:nvSpPr>
          <p:cNvPr id="5" name="Espaço Reservado para Número de Slide 4">
            <a:extLst>
              <a:ext uri="{FF2B5EF4-FFF2-40B4-BE49-F238E27FC236}">
                <a16:creationId xmlns:a16="http://schemas.microsoft.com/office/drawing/2014/main" id="{BD6607E5-0517-CCEC-A302-1784BAD0C0B3}"/>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10</a:t>
            </a:fld>
            <a:endParaRPr lang="en-US">
              <a:solidFill>
                <a:schemeClr val="tx1">
                  <a:alpha val="60000"/>
                </a:schemeClr>
              </a:solidFill>
            </a:endParaRPr>
          </a:p>
        </p:txBody>
      </p:sp>
      <p:graphicFrame>
        <p:nvGraphicFramePr>
          <p:cNvPr id="23" name="Espaço Reservado para Conteúdo 2">
            <a:extLst>
              <a:ext uri="{FF2B5EF4-FFF2-40B4-BE49-F238E27FC236}">
                <a16:creationId xmlns:a16="http://schemas.microsoft.com/office/drawing/2014/main" id="{240FD455-C2DC-29C1-BC32-EF51274AE173}"/>
              </a:ext>
            </a:extLst>
          </p:cNvPr>
          <p:cNvGraphicFramePr>
            <a:graphicFrameLocks noGrp="1"/>
          </p:cNvGraphicFramePr>
          <p:nvPr>
            <p:ph idx="1"/>
            <p:extLst>
              <p:ext uri="{D42A27DB-BD31-4B8C-83A1-F6EECF244321}">
                <p14:modId xmlns:p14="http://schemas.microsoft.com/office/powerpoint/2010/main" val="653449845"/>
              </p:ext>
            </p:extLst>
          </p:nvPr>
        </p:nvGraphicFramePr>
        <p:xfrm>
          <a:off x="5638800" y="304800"/>
          <a:ext cx="5715000" cy="58721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1961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62786A8F-5CCF-CB33-B57A-CA8B55DC2B7A}"/>
              </a:ext>
            </a:extLst>
          </p:cNvPr>
          <p:cNvSpPr>
            <a:spLocks noGrp="1"/>
          </p:cNvSpPr>
          <p:nvPr>
            <p:ph type="title"/>
          </p:nvPr>
        </p:nvSpPr>
        <p:spPr>
          <a:xfrm>
            <a:off x="838200" y="586992"/>
            <a:ext cx="4953000" cy="1664573"/>
          </a:xfrm>
        </p:spPr>
        <p:txBody>
          <a:bodyPr>
            <a:normAutofit/>
          </a:bodyPr>
          <a:lstStyle/>
          <a:p>
            <a:r>
              <a:rPr lang="pt-BR" sz="3600" dirty="0">
                <a:solidFill>
                  <a:schemeClr val="tx2"/>
                </a:solidFill>
              </a:rPr>
              <a:t>Para Raios</a:t>
            </a:r>
          </a:p>
        </p:txBody>
      </p:sp>
      <p:sp>
        <p:nvSpPr>
          <p:cNvPr id="3" name="Espaço Reservado para Conteúdo 2">
            <a:extLst>
              <a:ext uri="{FF2B5EF4-FFF2-40B4-BE49-F238E27FC236}">
                <a16:creationId xmlns:a16="http://schemas.microsoft.com/office/drawing/2014/main" id="{7B9035D6-1D58-7EBC-386A-EEEFD4DA0B5D}"/>
              </a:ext>
            </a:extLst>
          </p:cNvPr>
          <p:cNvSpPr>
            <a:spLocks noGrp="1"/>
          </p:cNvSpPr>
          <p:nvPr>
            <p:ph idx="1"/>
          </p:nvPr>
        </p:nvSpPr>
        <p:spPr>
          <a:xfrm>
            <a:off x="838200" y="2411653"/>
            <a:ext cx="4952681" cy="3728613"/>
          </a:xfrm>
        </p:spPr>
        <p:txBody>
          <a:bodyPr>
            <a:normAutofit/>
          </a:bodyPr>
          <a:lstStyle/>
          <a:p>
            <a:r>
              <a:rPr lang="pt-BR" sz="1800" b="0" i="0" dirty="0">
                <a:solidFill>
                  <a:schemeClr val="tx2"/>
                </a:solidFill>
                <a:effectLst/>
                <a:latin typeface="Google Sans"/>
              </a:rPr>
              <a:t>O para-raios é um componente de proteção fundamental na subestação para a segurança dos equipamentos e do sistema elétrico, pois seu princípio de funcionamento permite protege-los das sobretensões originadas de uma descarga atmosférica, de um curto-circuito ou de operações de manobra na rede.</a:t>
            </a:r>
          </a:p>
          <a:p>
            <a:r>
              <a:rPr lang="pt-BR" sz="1800" dirty="0">
                <a:solidFill>
                  <a:schemeClr val="tx2"/>
                </a:solidFill>
                <a:latin typeface="Google Sans"/>
              </a:rPr>
              <a:t>É extremamente importante aterrar o para raios, fazer inspeções regularmente com termovisão pois eles são a causa de problemas intermitentes na rede.</a:t>
            </a:r>
            <a:endParaRPr lang="pt-BR" sz="1800" dirty="0">
              <a:solidFill>
                <a:schemeClr val="tx2"/>
              </a:solidFill>
            </a:endParaRPr>
          </a:p>
        </p:txBody>
      </p:sp>
      <p:sp>
        <p:nvSpPr>
          <p:cNvPr id="16" name="Rectangle 15">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352" y="0"/>
            <a:ext cx="594664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45352" y="0"/>
            <a:ext cx="59436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m 6" descr="Torre de metal&#10;&#10;Descrição gerada automaticamente com confiança média">
            <a:extLst>
              <a:ext uri="{FF2B5EF4-FFF2-40B4-BE49-F238E27FC236}">
                <a16:creationId xmlns:a16="http://schemas.microsoft.com/office/drawing/2014/main" id="{443B0C21-D028-75CE-B552-9A76A505E584}"/>
              </a:ext>
            </a:extLst>
          </p:cNvPr>
          <p:cNvPicPr>
            <a:picLocks noChangeAspect="1"/>
          </p:cNvPicPr>
          <p:nvPr/>
        </p:nvPicPr>
        <p:blipFill rotWithShape="1">
          <a:blip r:embed="rId3">
            <a:extLst>
              <a:ext uri="{28A0092B-C50C-407E-A947-70E740481C1C}">
                <a14:useLocalDpi xmlns:a14="http://schemas.microsoft.com/office/drawing/2010/main" val="0"/>
              </a:ext>
            </a:extLst>
          </a:blip>
          <a:srcRect t="31455" r="-1" b="12579"/>
          <a:stretch/>
        </p:blipFill>
        <p:spPr>
          <a:xfrm>
            <a:off x="6858001" y="567942"/>
            <a:ext cx="4724400" cy="5716862"/>
          </a:xfrm>
          <a:prstGeom prst="rect">
            <a:avLst/>
          </a:prstGeom>
        </p:spPr>
      </p:pic>
      <p:sp>
        <p:nvSpPr>
          <p:cNvPr id="4" name="Espaço Reservado para Rodapé 3">
            <a:extLst>
              <a:ext uri="{FF2B5EF4-FFF2-40B4-BE49-F238E27FC236}">
                <a16:creationId xmlns:a16="http://schemas.microsoft.com/office/drawing/2014/main" id="{9BB9D14C-016F-7374-2A79-AF214E309449}"/>
              </a:ext>
            </a:extLst>
          </p:cNvPr>
          <p:cNvSpPr>
            <a:spLocks noGrp="1"/>
          </p:cNvSpPr>
          <p:nvPr>
            <p:ph type="ftr" sz="quarter" idx="11"/>
          </p:nvPr>
        </p:nvSpPr>
        <p:spPr>
          <a:xfrm>
            <a:off x="6858000" y="6356350"/>
            <a:ext cx="4114800" cy="365125"/>
          </a:xfrm>
        </p:spPr>
        <p:txBody>
          <a:bodyPr>
            <a:normAutofit/>
          </a:bodyPr>
          <a:lstStyle/>
          <a:p>
            <a:pPr algn="l">
              <a:spcAft>
                <a:spcPts val="600"/>
              </a:spcAft>
            </a:pPr>
            <a:r>
              <a:rPr lang="en-US" dirty="0"/>
              <a:t>Para Raios</a:t>
            </a:r>
          </a:p>
        </p:txBody>
      </p:sp>
      <p:sp>
        <p:nvSpPr>
          <p:cNvPr id="5" name="Espaço Reservado para Número de Slide 4">
            <a:extLst>
              <a:ext uri="{FF2B5EF4-FFF2-40B4-BE49-F238E27FC236}">
                <a16:creationId xmlns:a16="http://schemas.microsoft.com/office/drawing/2014/main" id="{B50A47A6-0DC6-F814-1FD6-680E38C983A1}"/>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smtClean="0"/>
              <a:pPr>
                <a:spcAft>
                  <a:spcPts val="600"/>
                </a:spcAft>
              </a:pPr>
              <a:t>11</a:t>
            </a:fld>
            <a:endParaRPr lang="en-US"/>
          </a:p>
        </p:txBody>
      </p:sp>
    </p:spTree>
    <p:extLst>
      <p:ext uri="{BB962C8B-B14F-4D97-AF65-F5344CB8AC3E}">
        <p14:creationId xmlns:p14="http://schemas.microsoft.com/office/powerpoint/2010/main" val="3971530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62786A8F-5CCF-CB33-B57A-CA8B55DC2B7A}"/>
              </a:ext>
            </a:extLst>
          </p:cNvPr>
          <p:cNvSpPr>
            <a:spLocks noGrp="1"/>
          </p:cNvSpPr>
          <p:nvPr>
            <p:ph type="title"/>
          </p:nvPr>
        </p:nvSpPr>
        <p:spPr>
          <a:xfrm>
            <a:off x="838200" y="586992"/>
            <a:ext cx="4953000" cy="1664573"/>
          </a:xfrm>
        </p:spPr>
        <p:txBody>
          <a:bodyPr>
            <a:normAutofit/>
          </a:bodyPr>
          <a:lstStyle/>
          <a:p>
            <a:r>
              <a:rPr lang="pt-BR" sz="3600" dirty="0">
                <a:solidFill>
                  <a:schemeClr val="tx2"/>
                </a:solidFill>
              </a:rPr>
              <a:t>Para Raios</a:t>
            </a:r>
          </a:p>
        </p:txBody>
      </p:sp>
      <p:sp>
        <p:nvSpPr>
          <p:cNvPr id="3" name="Espaço Reservado para Conteúdo 2">
            <a:extLst>
              <a:ext uri="{FF2B5EF4-FFF2-40B4-BE49-F238E27FC236}">
                <a16:creationId xmlns:a16="http://schemas.microsoft.com/office/drawing/2014/main" id="{7B9035D6-1D58-7EBC-386A-EEEFD4DA0B5D}"/>
              </a:ext>
            </a:extLst>
          </p:cNvPr>
          <p:cNvSpPr>
            <a:spLocks noGrp="1"/>
          </p:cNvSpPr>
          <p:nvPr>
            <p:ph idx="1"/>
          </p:nvPr>
        </p:nvSpPr>
        <p:spPr>
          <a:xfrm>
            <a:off x="838200" y="2411653"/>
            <a:ext cx="4952681" cy="3728613"/>
          </a:xfrm>
        </p:spPr>
        <p:txBody>
          <a:bodyPr>
            <a:normAutofit fontScale="92500"/>
          </a:bodyPr>
          <a:lstStyle/>
          <a:p>
            <a:r>
              <a:rPr lang="pt-BR" sz="1800" dirty="0">
                <a:solidFill>
                  <a:schemeClr val="tx2"/>
                </a:solidFill>
                <a:latin typeface="Google Sans"/>
              </a:rPr>
              <a:t>Um para raios funciona como um varistor, possui uma resistência até determinado valor de tensão, após isso vira um curto circuito drenando a descarga atmosférica para a terra, já que a mesma possui um valor de tensão milhares de vezes maior que a tensão de trabalho de um para raios. E com isso ele protege o sistema, levando a tensão da descarga atmosférica para a terra antes de char ao equipamentos.</a:t>
            </a:r>
          </a:p>
          <a:p>
            <a:r>
              <a:rPr lang="pt-BR" sz="1800" dirty="0">
                <a:solidFill>
                  <a:schemeClr val="tx2"/>
                </a:solidFill>
                <a:latin typeface="Google Sans"/>
              </a:rPr>
              <a:t>Ele sempre deve ser instalado na entrada (antes de todos os equipamentos que devem ser protegidos).</a:t>
            </a:r>
            <a:endParaRPr lang="pt-BR" sz="1800" dirty="0">
              <a:solidFill>
                <a:schemeClr val="tx2"/>
              </a:solidFill>
            </a:endParaRPr>
          </a:p>
        </p:txBody>
      </p:sp>
      <p:sp>
        <p:nvSpPr>
          <p:cNvPr id="16" name="Rectangle 15">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352" y="0"/>
            <a:ext cx="594664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45352" y="0"/>
            <a:ext cx="59436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m 6" descr="Torre de metal&#10;&#10;Descrição gerada automaticamente com confiança média">
            <a:extLst>
              <a:ext uri="{FF2B5EF4-FFF2-40B4-BE49-F238E27FC236}">
                <a16:creationId xmlns:a16="http://schemas.microsoft.com/office/drawing/2014/main" id="{443B0C21-D028-75CE-B552-9A76A505E584}"/>
              </a:ext>
            </a:extLst>
          </p:cNvPr>
          <p:cNvPicPr>
            <a:picLocks noChangeAspect="1"/>
          </p:cNvPicPr>
          <p:nvPr/>
        </p:nvPicPr>
        <p:blipFill rotWithShape="1">
          <a:blip r:embed="rId3">
            <a:extLst>
              <a:ext uri="{28A0092B-C50C-407E-A947-70E740481C1C}">
                <a14:useLocalDpi xmlns:a14="http://schemas.microsoft.com/office/drawing/2010/main" val="0"/>
              </a:ext>
            </a:extLst>
          </a:blip>
          <a:srcRect t="31455" r="-1" b="12579"/>
          <a:stretch/>
        </p:blipFill>
        <p:spPr>
          <a:xfrm>
            <a:off x="6858001" y="567942"/>
            <a:ext cx="4724400" cy="5716862"/>
          </a:xfrm>
          <a:prstGeom prst="rect">
            <a:avLst/>
          </a:prstGeom>
        </p:spPr>
      </p:pic>
      <p:sp>
        <p:nvSpPr>
          <p:cNvPr id="4" name="Espaço Reservado para Rodapé 3">
            <a:extLst>
              <a:ext uri="{FF2B5EF4-FFF2-40B4-BE49-F238E27FC236}">
                <a16:creationId xmlns:a16="http://schemas.microsoft.com/office/drawing/2014/main" id="{9BB9D14C-016F-7374-2A79-AF214E309449}"/>
              </a:ext>
            </a:extLst>
          </p:cNvPr>
          <p:cNvSpPr>
            <a:spLocks noGrp="1"/>
          </p:cNvSpPr>
          <p:nvPr>
            <p:ph type="ftr" sz="quarter" idx="11"/>
          </p:nvPr>
        </p:nvSpPr>
        <p:spPr>
          <a:xfrm>
            <a:off x="6858000" y="6356350"/>
            <a:ext cx="4114800" cy="365125"/>
          </a:xfrm>
        </p:spPr>
        <p:txBody>
          <a:bodyPr>
            <a:normAutofit/>
          </a:bodyPr>
          <a:lstStyle/>
          <a:p>
            <a:pPr algn="l">
              <a:spcAft>
                <a:spcPts val="600"/>
              </a:spcAft>
            </a:pPr>
            <a:r>
              <a:rPr lang="en-US" dirty="0"/>
              <a:t>Para Raios</a:t>
            </a:r>
          </a:p>
        </p:txBody>
      </p:sp>
      <p:sp>
        <p:nvSpPr>
          <p:cNvPr id="5" name="Espaço Reservado para Número de Slide 4">
            <a:extLst>
              <a:ext uri="{FF2B5EF4-FFF2-40B4-BE49-F238E27FC236}">
                <a16:creationId xmlns:a16="http://schemas.microsoft.com/office/drawing/2014/main" id="{B50A47A6-0DC6-F814-1FD6-680E38C983A1}"/>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smtClean="0"/>
              <a:pPr>
                <a:spcAft>
                  <a:spcPts val="600"/>
                </a:spcAft>
              </a:pPr>
              <a:t>12</a:t>
            </a:fld>
            <a:endParaRPr lang="en-US"/>
          </a:p>
        </p:txBody>
      </p:sp>
    </p:spTree>
    <p:extLst>
      <p:ext uri="{BB962C8B-B14F-4D97-AF65-F5344CB8AC3E}">
        <p14:creationId xmlns:p14="http://schemas.microsoft.com/office/powerpoint/2010/main" val="2798074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 name="Rectangle 47">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2786A8F-5CCF-CB33-B57A-CA8B55DC2B7A}"/>
              </a:ext>
            </a:extLst>
          </p:cNvPr>
          <p:cNvSpPr>
            <a:spLocks noGrp="1"/>
          </p:cNvSpPr>
          <p:nvPr>
            <p:ph type="title"/>
          </p:nvPr>
        </p:nvSpPr>
        <p:spPr>
          <a:xfrm>
            <a:off x="838200" y="381000"/>
            <a:ext cx="10003218" cy="1600124"/>
          </a:xfrm>
        </p:spPr>
        <p:txBody>
          <a:bodyPr>
            <a:normAutofit/>
          </a:bodyPr>
          <a:lstStyle/>
          <a:p>
            <a:r>
              <a:rPr lang="pt-BR"/>
              <a:t>Transformador de potêncial (TP)</a:t>
            </a:r>
          </a:p>
        </p:txBody>
      </p:sp>
      <p:sp>
        <p:nvSpPr>
          <p:cNvPr id="3" name="Espaço Reservado para Conteúdo 2">
            <a:extLst>
              <a:ext uri="{FF2B5EF4-FFF2-40B4-BE49-F238E27FC236}">
                <a16:creationId xmlns:a16="http://schemas.microsoft.com/office/drawing/2014/main" id="{7B9035D6-1D58-7EBC-386A-EEEFD4DA0B5D}"/>
              </a:ext>
            </a:extLst>
          </p:cNvPr>
          <p:cNvSpPr>
            <a:spLocks noGrp="1"/>
          </p:cNvSpPr>
          <p:nvPr>
            <p:ph idx="1"/>
          </p:nvPr>
        </p:nvSpPr>
        <p:spPr>
          <a:xfrm>
            <a:off x="838200" y="2745362"/>
            <a:ext cx="4800600" cy="3552824"/>
          </a:xfrm>
        </p:spPr>
        <p:txBody>
          <a:bodyPr anchor="ctr">
            <a:normAutofit/>
          </a:bodyPr>
          <a:lstStyle/>
          <a:p>
            <a:pPr>
              <a:lnSpc>
                <a:spcPct val="100000"/>
              </a:lnSpc>
            </a:pPr>
            <a:r>
              <a:rPr lang="pt-BR" sz="1500" b="0" i="0">
                <a:solidFill>
                  <a:schemeClr val="tx1"/>
                </a:solidFill>
                <a:effectLst/>
                <a:latin typeface="Google Sans"/>
              </a:rPr>
              <a:t>O </a:t>
            </a:r>
            <a:r>
              <a:rPr lang="pt-BR" sz="1500">
                <a:solidFill>
                  <a:schemeClr val="tx1"/>
                </a:solidFill>
                <a:latin typeface="Google Sans"/>
              </a:rPr>
              <a:t>TP é um dispositivo que reduz a tensão do sistema para que dispositivos de medição e proteção possam funcionar.</a:t>
            </a:r>
          </a:p>
          <a:p>
            <a:pPr>
              <a:lnSpc>
                <a:spcPct val="100000"/>
              </a:lnSpc>
            </a:pPr>
            <a:r>
              <a:rPr lang="pt-BR" sz="1500">
                <a:solidFill>
                  <a:schemeClr val="tx1"/>
                </a:solidFill>
                <a:latin typeface="Google Sans"/>
              </a:rPr>
              <a:t>Possui apenas uma conexão do primário, e uma caixa de ligação para conexão do secundários aos equipamentos</a:t>
            </a:r>
          </a:p>
          <a:p>
            <a:pPr>
              <a:lnSpc>
                <a:spcPct val="100000"/>
              </a:lnSpc>
            </a:pPr>
            <a:r>
              <a:rPr lang="pt-BR" sz="1500">
                <a:solidFill>
                  <a:schemeClr val="tx1"/>
                </a:solidFill>
                <a:latin typeface="Google Sans"/>
              </a:rPr>
              <a:t>Possui isolamento a óleo (importante verificar sempre o nível de óleo, pois pode explodir se baixar consideravelmente;</a:t>
            </a:r>
          </a:p>
          <a:p>
            <a:pPr>
              <a:lnSpc>
                <a:spcPct val="100000"/>
              </a:lnSpc>
            </a:pPr>
            <a:r>
              <a:rPr lang="pt-BR" sz="1500">
                <a:solidFill>
                  <a:schemeClr val="tx1"/>
                </a:solidFill>
                <a:latin typeface="Google Sans"/>
              </a:rPr>
              <a:t>Pode ser dividido em: </a:t>
            </a:r>
          </a:p>
          <a:p>
            <a:pPr>
              <a:lnSpc>
                <a:spcPct val="100000"/>
              </a:lnSpc>
            </a:pPr>
            <a:r>
              <a:rPr lang="pt-BR" sz="1500">
                <a:solidFill>
                  <a:schemeClr val="tx1"/>
                </a:solidFill>
                <a:latin typeface="Google Sans"/>
              </a:rPr>
              <a:t>Indutivo</a:t>
            </a:r>
          </a:p>
          <a:p>
            <a:pPr>
              <a:lnSpc>
                <a:spcPct val="100000"/>
              </a:lnSpc>
            </a:pPr>
            <a:r>
              <a:rPr lang="pt-BR" sz="1500">
                <a:solidFill>
                  <a:schemeClr val="tx1"/>
                </a:solidFill>
                <a:latin typeface="Google Sans"/>
              </a:rPr>
              <a:t> Capacitivo (instalados em tensões iguais ou superior à 138kV)</a:t>
            </a:r>
            <a:endParaRPr lang="pt-BR" sz="1500">
              <a:solidFill>
                <a:schemeClr val="tx1"/>
              </a:solidFill>
            </a:endParaRPr>
          </a:p>
        </p:txBody>
      </p:sp>
      <p:pic>
        <p:nvPicPr>
          <p:cNvPr id="8" name="Imagem 7" descr="Uma imagem contendo ao ar livre, edifício, água, grande&#10;&#10;Descrição gerada automaticamente">
            <a:extLst>
              <a:ext uri="{FF2B5EF4-FFF2-40B4-BE49-F238E27FC236}">
                <a16:creationId xmlns:a16="http://schemas.microsoft.com/office/drawing/2014/main" id="{F1F73E82-AE77-1DE2-D9B1-4B23C42E496E}"/>
              </a:ext>
            </a:extLst>
          </p:cNvPr>
          <p:cNvPicPr>
            <a:picLocks noChangeAspect="1"/>
          </p:cNvPicPr>
          <p:nvPr/>
        </p:nvPicPr>
        <p:blipFill rotWithShape="1">
          <a:blip r:embed="rId3">
            <a:extLst>
              <a:ext uri="{28A0092B-C50C-407E-A947-70E740481C1C}">
                <a14:useLocalDpi xmlns:a14="http://schemas.microsoft.com/office/drawing/2010/main" val="0"/>
              </a:ext>
            </a:extLst>
          </a:blip>
          <a:srcRect l="5805" r="15739" b="25473"/>
          <a:stretch/>
        </p:blipFill>
        <p:spPr>
          <a:xfrm>
            <a:off x="7924609" y="2745362"/>
            <a:ext cx="1729809" cy="3552824"/>
          </a:xfrm>
          <a:prstGeom prst="rect">
            <a:avLst/>
          </a:prstGeom>
        </p:spPr>
      </p:pic>
      <p:sp>
        <p:nvSpPr>
          <p:cNvPr id="4" name="Espaço Reservado para Rodapé 3">
            <a:extLst>
              <a:ext uri="{FF2B5EF4-FFF2-40B4-BE49-F238E27FC236}">
                <a16:creationId xmlns:a16="http://schemas.microsoft.com/office/drawing/2014/main" id="{9BB9D14C-016F-7374-2A79-AF214E309449}"/>
              </a:ext>
            </a:extLst>
          </p:cNvPr>
          <p:cNvSpPr>
            <a:spLocks noGrp="1"/>
          </p:cNvSpPr>
          <p:nvPr>
            <p:ph type="ftr" sz="quarter" idx="11"/>
          </p:nvPr>
        </p:nvSpPr>
        <p:spPr>
          <a:xfrm>
            <a:off x="4109310" y="6327648"/>
            <a:ext cx="3976429" cy="365125"/>
          </a:xfrm>
        </p:spPr>
        <p:txBody>
          <a:bodyPr>
            <a:normAutofit/>
          </a:bodyPr>
          <a:lstStyle/>
          <a:p>
            <a:pPr>
              <a:spcAft>
                <a:spcPts val="600"/>
              </a:spcAft>
            </a:pPr>
            <a:r>
              <a:rPr lang="en-US">
                <a:solidFill>
                  <a:schemeClr val="tx1"/>
                </a:solidFill>
              </a:rPr>
              <a:t>TP</a:t>
            </a:r>
          </a:p>
        </p:txBody>
      </p:sp>
      <p:sp>
        <p:nvSpPr>
          <p:cNvPr id="5" name="Espaço Reservado para Número de Slide 4">
            <a:extLst>
              <a:ext uri="{FF2B5EF4-FFF2-40B4-BE49-F238E27FC236}">
                <a16:creationId xmlns:a16="http://schemas.microsoft.com/office/drawing/2014/main" id="{B50A47A6-0DC6-F814-1FD6-680E38C983A1}"/>
              </a:ext>
            </a:extLst>
          </p:cNvPr>
          <p:cNvSpPr>
            <a:spLocks noGrp="1"/>
          </p:cNvSpPr>
          <p:nvPr>
            <p:ph type="sldNum" sz="quarter" idx="12"/>
          </p:nvPr>
        </p:nvSpPr>
        <p:spPr>
          <a:xfrm>
            <a:off x="10186908" y="6327648"/>
            <a:ext cx="1166892" cy="365125"/>
          </a:xfrm>
        </p:spPr>
        <p:txBody>
          <a:bodyPr>
            <a:normAutofit/>
          </a:bodyPr>
          <a:lstStyle/>
          <a:p>
            <a:pPr>
              <a:spcAft>
                <a:spcPts val="600"/>
              </a:spcAft>
            </a:pPr>
            <a:fld id="{73B850FF-6169-4056-8077-06FFA93A5366}" type="slidenum">
              <a:rPr lang="en-US" smtClean="0"/>
              <a:pPr>
                <a:spcAft>
                  <a:spcPts val="600"/>
                </a:spcAft>
              </a:pPr>
              <a:t>13</a:t>
            </a:fld>
            <a:endParaRPr lang="en-US"/>
          </a:p>
        </p:txBody>
      </p:sp>
    </p:spTree>
    <p:extLst>
      <p:ext uri="{BB962C8B-B14F-4D97-AF65-F5344CB8AC3E}">
        <p14:creationId xmlns:p14="http://schemas.microsoft.com/office/powerpoint/2010/main" val="92891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 name="Rectangle 47">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2786A8F-5CCF-CB33-B57A-CA8B55DC2B7A}"/>
              </a:ext>
            </a:extLst>
          </p:cNvPr>
          <p:cNvSpPr>
            <a:spLocks noGrp="1"/>
          </p:cNvSpPr>
          <p:nvPr>
            <p:ph type="title"/>
          </p:nvPr>
        </p:nvSpPr>
        <p:spPr>
          <a:xfrm>
            <a:off x="838200" y="381000"/>
            <a:ext cx="10003218" cy="1600124"/>
          </a:xfrm>
        </p:spPr>
        <p:txBody>
          <a:bodyPr>
            <a:normAutofit/>
          </a:bodyPr>
          <a:lstStyle/>
          <a:p>
            <a:r>
              <a:rPr lang="pt-BR"/>
              <a:t>Transformador de potêncial (TP)</a:t>
            </a:r>
          </a:p>
        </p:txBody>
      </p:sp>
      <p:sp>
        <p:nvSpPr>
          <p:cNvPr id="3" name="Espaço Reservado para Conteúdo 2">
            <a:extLst>
              <a:ext uri="{FF2B5EF4-FFF2-40B4-BE49-F238E27FC236}">
                <a16:creationId xmlns:a16="http://schemas.microsoft.com/office/drawing/2014/main" id="{7B9035D6-1D58-7EBC-386A-EEEFD4DA0B5D}"/>
              </a:ext>
            </a:extLst>
          </p:cNvPr>
          <p:cNvSpPr>
            <a:spLocks noGrp="1"/>
          </p:cNvSpPr>
          <p:nvPr>
            <p:ph idx="1"/>
          </p:nvPr>
        </p:nvSpPr>
        <p:spPr>
          <a:xfrm>
            <a:off x="838200" y="2745362"/>
            <a:ext cx="4800600" cy="3552824"/>
          </a:xfrm>
        </p:spPr>
        <p:txBody>
          <a:bodyPr anchor="ctr">
            <a:normAutofit/>
          </a:bodyPr>
          <a:lstStyle/>
          <a:p>
            <a:pPr>
              <a:lnSpc>
                <a:spcPct val="100000"/>
              </a:lnSpc>
            </a:pPr>
            <a:r>
              <a:rPr lang="pt-BR" sz="1400" b="0" i="0">
                <a:solidFill>
                  <a:schemeClr val="tx1"/>
                </a:solidFill>
                <a:effectLst/>
                <a:latin typeface="Google Sans"/>
              </a:rPr>
              <a:t>O </a:t>
            </a:r>
            <a:r>
              <a:rPr lang="pt-BR" sz="1400">
                <a:solidFill>
                  <a:schemeClr val="tx1"/>
                </a:solidFill>
                <a:latin typeface="Google Sans"/>
              </a:rPr>
              <a:t>TP transforma uma tensão no primário tipo 69kV em uma tensão padronizada de 110V ou 115V (raiz de 3). Ou seja, um TP vai sempre lhe dar uma tensão no secundário de 115V ou 110V proporcional a tensão no primário.</a:t>
            </a:r>
          </a:p>
          <a:p>
            <a:pPr>
              <a:lnSpc>
                <a:spcPct val="100000"/>
              </a:lnSpc>
            </a:pPr>
            <a:r>
              <a:rPr lang="pt-BR" sz="1400">
                <a:solidFill>
                  <a:schemeClr val="tx1"/>
                </a:solidFill>
                <a:latin typeface="Google Sans"/>
              </a:rPr>
              <a:t>Todo TP possui um valor que chamamos de RTP, que é a divisão do valor de tensão primária pelo secundário. </a:t>
            </a:r>
          </a:p>
          <a:p>
            <a:pPr marL="0" indent="0">
              <a:lnSpc>
                <a:spcPct val="100000"/>
              </a:lnSpc>
              <a:buNone/>
            </a:pPr>
            <a:r>
              <a:rPr lang="pt-BR" sz="1400">
                <a:solidFill>
                  <a:schemeClr val="tx1"/>
                </a:solidFill>
                <a:latin typeface="Google Sans"/>
              </a:rPr>
              <a:t>Ex: 69.000 / 115 = 600 ou 69.000 / 110 = 627</a:t>
            </a:r>
          </a:p>
          <a:p>
            <a:pPr marL="0" indent="0">
              <a:lnSpc>
                <a:spcPct val="100000"/>
              </a:lnSpc>
              <a:buNone/>
            </a:pPr>
            <a:endParaRPr lang="pt-BR" sz="1400">
              <a:solidFill>
                <a:schemeClr val="tx1"/>
              </a:solidFill>
              <a:latin typeface="Google Sans"/>
            </a:endParaRPr>
          </a:p>
          <a:p>
            <a:pPr marL="0" indent="0">
              <a:lnSpc>
                <a:spcPct val="100000"/>
              </a:lnSpc>
              <a:buNone/>
            </a:pPr>
            <a:r>
              <a:rPr lang="pt-BR" sz="1400">
                <a:solidFill>
                  <a:schemeClr val="tx1"/>
                </a:solidFill>
                <a:latin typeface="Google Sans"/>
              </a:rPr>
              <a:t>Observação: Podemos encontrar TPs com tensão no secundário de 115 ou 115/ por raiz de 3, ou seja 66,4V.</a:t>
            </a:r>
          </a:p>
          <a:p>
            <a:pPr>
              <a:lnSpc>
                <a:spcPct val="100000"/>
              </a:lnSpc>
            </a:pPr>
            <a:r>
              <a:rPr lang="pt-BR" sz="1400">
                <a:solidFill>
                  <a:schemeClr val="tx1"/>
                </a:solidFill>
                <a:latin typeface="Google Sans"/>
              </a:rPr>
              <a:t> Sempre que medirmos a fase de um TP para o neutro, deveremos medir 66,4V ou o proporcional ao valor do primário pelo RPT.</a:t>
            </a:r>
          </a:p>
        </p:txBody>
      </p:sp>
      <p:pic>
        <p:nvPicPr>
          <p:cNvPr id="8" name="Imagem 7" descr="Uma imagem contendo ao ar livre, edifício, água, grande&#10;&#10;Descrição gerada automaticamente">
            <a:extLst>
              <a:ext uri="{FF2B5EF4-FFF2-40B4-BE49-F238E27FC236}">
                <a16:creationId xmlns:a16="http://schemas.microsoft.com/office/drawing/2014/main" id="{F1F73E82-AE77-1DE2-D9B1-4B23C42E496E}"/>
              </a:ext>
            </a:extLst>
          </p:cNvPr>
          <p:cNvPicPr>
            <a:picLocks noChangeAspect="1"/>
          </p:cNvPicPr>
          <p:nvPr/>
        </p:nvPicPr>
        <p:blipFill rotWithShape="1">
          <a:blip r:embed="rId3">
            <a:extLst>
              <a:ext uri="{28A0092B-C50C-407E-A947-70E740481C1C}">
                <a14:useLocalDpi xmlns:a14="http://schemas.microsoft.com/office/drawing/2010/main" val="0"/>
              </a:ext>
            </a:extLst>
          </a:blip>
          <a:srcRect l="5805" r="15739" b="25473"/>
          <a:stretch/>
        </p:blipFill>
        <p:spPr>
          <a:xfrm>
            <a:off x="7924609" y="2745362"/>
            <a:ext cx="1729809" cy="3552824"/>
          </a:xfrm>
          <a:prstGeom prst="rect">
            <a:avLst/>
          </a:prstGeom>
        </p:spPr>
      </p:pic>
      <p:sp>
        <p:nvSpPr>
          <p:cNvPr id="4" name="Espaço Reservado para Rodapé 3">
            <a:extLst>
              <a:ext uri="{FF2B5EF4-FFF2-40B4-BE49-F238E27FC236}">
                <a16:creationId xmlns:a16="http://schemas.microsoft.com/office/drawing/2014/main" id="{9BB9D14C-016F-7374-2A79-AF214E309449}"/>
              </a:ext>
            </a:extLst>
          </p:cNvPr>
          <p:cNvSpPr>
            <a:spLocks noGrp="1"/>
          </p:cNvSpPr>
          <p:nvPr>
            <p:ph type="ftr" sz="quarter" idx="11"/>
          </p:nvPr>
        </p:nvSpPr>
        <p:spPr>
          <a:xfrm>
            <a:off x="4109310" y="6327648"/>
            <a:ext cx="3976429" cy="365125"/>
          </a:xfrm>
        </p:spPr>
        <p:txBody>
          <a:bodyPr>
            <a:normAutofit/>
          </a:bodyPr>
          <a:lstStyle/>
          <a:p>
            <a:pPr>
              <a:spcAft>
                <a:spcPts val="600"/>
              </a:spcAft>
            </a:pPr>
            <a:r>
              <a:rPr lang="en-US">
                <a:solidFill>
                  <a:schemeClr val="tx1"/>
                </a:solidFill>
              </a:rPr>
              <a:t>TP</a:t>
            </a:r>
          </a:p>
        </p:txBody>
      </p:sp>
      <p:sp>
        <p:nvSpPr>
          <p:cNvPr id="5" name="Espaço Reservado para Número de Slide 4">
            <a:extLst>
              <a:ext uri="{FF2B5EF4-FFF2-40B4-BE49-F238E27FC236}">
                <a16:creationId xmlns:a16="http://schemas.microsoft.com/office/drawing/2014/main" id="{B50A47A6-0DC6-F814-1FD6-680E38C983A1}"/>
              </a:ext>
            </a:extLst>
          </p:cNvPr>
          <p:cNvSpPr>
            <a:spLocks noGrp="1"/>
          </p:cNvSpPr>
          <p:nvPr>
            <p:ph type="sldNum" sz="quarter" idx="12"/>
          </p:nvPr>
        </p:nvSpPr>
        <p:spPr>
          <a:xfrm>
            <a:off x="10186908" y="6327648"/>
            <a:ext cx="1166892" cy="365125"/>
          </a:xfrm>
        </p:spPr>
        <p:txBody>
          <a:bodyPr>
            <a:normAutofit/>
          </a:bodyPr>
          <a:lstStyle/>
          <a:p>
            <a:pPr>
              <a:spcAft>
                <a:spcPts val="600"/>
              </a:spcAft>
            </a:pPr>
            <a:fld id="{73B850FF-6169-4056-8077-06FFA93A5366}" type="slidenum">
              <a:rPr lang="en-US" smtClean="0"/>
              <a:pPr>
                <a:spcAft>
                  <a:spcPts val="600"/>
                </a:spcAft>
              </a:pPr>
              <a:t>14</a:t>
            </a:fld>
            <a:endParaRPr lang="en-US"/>
          </a:p>
        </p:txBody>
      </p:sp>
    </p:spTree>
    <p:extLst>
      <p:ext uri="{BB962C8B-B14F-4D97-AF65-F5344CB8AC3E}">
        <p14:creationId xmlns:p14="http://schemas.microsoft.com/office/powerpoint/2010/main" val="3449646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41">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3" name="Rectangle 43">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4" name="Rectangle 45">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5" name="Rectangle 47">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2786A8F-5CCF-CB33-B57A-CA8B55DC2B7A}"/>
              </a:ext>
            </a:extLst>
          </p:cNvPr>
          <p:cNvSpPr>
            <a:spLocks noGrp="1"/>
          </p:cNvSpPr>
          <p:nvPr>
            <p:ph type="title"/>
          </p:nvPr>
        </p:nvSpPr>
        <p:spPr>
          <a:xfrm>
            <a:off x="838200" y="381000"/>
            <a:ext cx="10003218" cy="1600124"/>
          </a:xfrm>
        </p:spPr>
        <p:txBody>
          <a:bodyPr>
            <a:normAutofit/>
          </a:bodyPr>
          <a:lstStyle/>
          <a:p>
            <a:r>
              <a:rPr lang="pt-BR"/>
              <a:t>Transformador de potêncial (TP)</a:t>
            </a:r>
          </a:p>
        </p:txBody>
      </p:sp>
      <p:sp>
        <p:nvSpPr>
          <p:cNvPr id="3" name="Espaço Reservado para Conteúdo 2">
            <a:extLst>
              <a:ext uri="{FF2B5EF4-FFF2-40B4-BE49-F238E27FC236}">
                <a16:creationId xmlns:a16="http://schemas.microsoft.com/office/drawing/2014/main" id="{7B9035D6-1D58-7EBC-386A-EEEFD4DA0B5D}"/>
              </a:ext>
            </a:extLst>
          </p:cNvPr>
          <p:cNvSpPr>
            <a:spLocks noGrp="1"/>
          </p:cNvSpPr>
          <p:nvPr>
            <p:ph idx="1"/>
          </p:nvPr>
        </p:nvSpPr>
        <p:spPr>
          <a:xfrm>
            <a:off x="838200" y="2745362"/>
            <a:ext cx="4800600" cy="3552824"/>
          </a:xfrm>
        </p:spPr>
        <p:txBody>
          <a:bodyPr anchor="ctr">
            <a:normAutofit fontScale="85000" lnSpcReduction="10000"/>
          </a:bodyPr>
          <a:lstStyle/>
          <a:p>
            <a:pPr>
              <a:lnSpc>
                <a:spcPct val="100000"/>
              </a:lnSpc>
            </a:pPr>
            <a:r>
              <a:rPr lang="pt-BR" sz="1400" dirty="0">
                <a:solidFill>
                  <a:schemeClr val="tx1"/>
                </a:solidFill>
                <a:latin typeface="Google Sans"/>
              </a:rPr>
              <a:t>Em resumo, o RTP (Relação de Transformação de Potencial), é dada pela divisão da tensão do primário (dada pelo fabricante na placa do equipamento) pela tensão do secundário (também dada na placa).</a:t>
            </a:r>
          </a:p>
          <a:p>
            <a:pPr>
              <a:lnSpc>
                <a:spcPct val="100000"/>
              </a:lnSpc>
            </a:pPr>
            <a:r>
              <a:rPr lang="pt-BR" sz="1400" dirty="0">
                <a:solidFill>
                  <a:schemeClr val="tx1"/>
                </a:solidFill>
                <a:latin typeface="Google Sans"/>
              </a:rPr>
              <a:t>RPT = </a:t>
            </a:r>
            <a:r>
              <a:rPr lang="pt-BR" sz="1400" dirty="0" err="1">
                <a:solidFill>
                  <a:schemeClr val="tx1"/>
                </a:solidFill>
                <a:latin typeface="Google Sans"/>
              </a:rPr>
              <a:t>Vprim</a:t>
            </a:r>
            <a:r>
              <a:rPr lang="pt-BR" sz="1400" dirty="0">
                <a:solidFill>
                  <a:schemeClr val="tx1"/>
                </a:solidFill>
                <a:latin typeface="Google Sans"/>
              </a:rPr>
              <a:t>  / </a:t>
            </a:r>
            <a:r>
              <a:rPr lang="pt-BR" sz="1400" dirty="0" err="1">
                <a:solidFill>
                  <a:schemeClr val="tx1"/>
                </a:solidFill>
                <a:latin typeface="Google Sans"/>
              </a:rPr>
              <a:t>Vsec</a:t>
            </a:r>
            <a:r>
              <a:rPr lang="pt-BR" sz="1400" dirty="0">
                <a:solidFill>
                  <a:schemeClr val="tx1"/>
                </a:solidFill>
                <a:latin typeface="Google Sans"/>
              </a:rPr>
              <a:t>.</a:t>
            </a:r>
          </a:p>
          <a:p>
            <a:pPr>
              <a:lnSpc>
                <a:spcPct val="100000"/>
              </a:lnSpc>
            </a:pPr>
            <a:r>
              <a:rPr lang="pt-BR" sz="1400" dirty="0">
                <a:solidFill>
                  <a:schemeClr val="tx1"/>
                </a:solidFill>
                <a:latin typeface="Google Sans"/>
              </a:rPr>
              <a:t>O que isso nos diz? Diz que toda a tensão que passa no primário será dividida pelo RPT e fornecida no secundário.</a:t>
            </a:r>
          </a:p>
          <a:p>
            <a:pPr marL="0" indent="0">
              <a:lnSpc>
                <a:spcPct val="100000"/>
              </a:lnSpc>
              <a:buNone/>
            </a:pPr>
            <a:r>
              <a:rPr lang="pt-BR" sz="1400" dirty="0">
                <a:solidFill>
                  <a:schemeClr val="tx1"/>
                </a:solidFill>
                <a:latin typeface="Google Sans"/>
              </a:rPr>
              <a:t>Ex. 69kv / 1,73 = 39,8kV (Tensão em um único TP).</a:t>
            </a:r>
          </a:p>
          <a:p>
            <a:pPr marL="0" indent="0">
              <a:lnSpc>
                <a:spcPct val="100000"/>
              </a:lnSpc>
              <a:buNone/>
            </a:pPr>
            <a:r>
              <a:rPr lang="pt-BR" sz="1400" dirty="0">
                <a:solidFill>
                  <a:schemeClr val="tx1"/>
                </a:solidFill>
                <a:latin typeface="Google Sans"/>
              </a:rPr>
              <a:t>Se a tensão na linha for de 72kV, a tensão em uma fase será TL/1,3. Logo 72 / 1,73 = 41,61kV.</a:t>
            </a:r>
          </a:p>
          <a:p>
            <a:pPr marL="0" indent="0">
              <a:lnSpc>
                <a:spcPct val="100000"/>
              </a:lnSpc>
              <a:buNone/>
            </a:pPr>
            <a:r>
              <a:rPr lang="pt-BR" sz="1400" dirty="0">
                <a:solidFill>
                  <a:schemeClr val="tx1"/>
                </a:solidFill>
                <a:latin typeface="Google Sans"/>
              </a:rPr>
              <a:t>Se a tensão no primário do TP está 41,6kV e o RPT é de 600</a:t>
            </a:r>
          </a:p>
          <a:p>
            <a:pPr marL="0" indent="0">
              <a:lnSpc>
                <a:spcPct val="100000"/>
              </a:lnSpc>
              <a:buNone/>
            </a:pPr>
            <a:r>
              <a:rPr lang="pt-BR" sz="1400" dirty="0">
                <a:solidFill>
                  <a:schemeClr val="tx1"/>
                </a:solidFill>
                <a:latin typeface="Google Sans"/>
              </a:rPr>
              <a:t>A tensão no secundário será 69,33V. (Tensão adequada para um medidor ou relé usar não acha?</a:t>
            </a:r>
          </a:p>
          <a:p>
            <a:pPr marL="0" indent="0">
              <a:lnSpc>
                <a:spcPct val="100000"/>
              </a:lnSpc>
              <a:buNone/>
            </a:pPr>
            <a:r>
              <a:rPr lang="pt-BR" sz="1400" dirty="0">
                <a:solidFill>
                  <a:schemeClr val="tx1"/>
                </a:solidFill>
                <a:latin typeface="Google Sans"/>
              </a:rPr>
              <a:t>É de extrema importância que o RPT seja configurado correto, pois ele será o multiplicador da tensão do secundário que o equipamento receba, e assim saberá qual a tensão que está no primário.</a:t>
            </a:r>
          </a:p>
        </p:txBody>
      </p:sp>
      <p:pic>
        <p:nvPicPr>
          <p:cNvPr id="8" name="Imagem 7" descr="Uma imagem contendo ao ar livre, edifício, água, grande&#10;&#10;Descrição gerada automaticamente">
            <a:extLst>
              <a:ext uri="{FF2B5EF4-FFF2-40B4-BE49-F238E27FC236}">
                <a16:creationId xmlns:a16="http://schemas.microsoft.com/office/drawing/2014/main" id="{F1F73E82-AE77-1DE2-D9B1-4B23C42E496E}"/>
              </a:ext>
            </a:extLst>
          </p:cNvPr>
          <p:cNvPicPr>
            <a:picLocks noChangeAspect="1"/>
          </p:cNvPicPr>
          <p:nvPr/>
        </p:nvPicPr>
        <p:blipFill rotWithShape="1">
          <a:blip r:embed="rId3">
            <a:extLst>
              <a:ext uri="{28A0092B-C50C-407E-A947-70E740481C1C}">
                <a14:useLocalDpi xmlns:a14="http://schemas.microsoft.com/office/drawing/2010/main" val="0"/>
              </a:ext>
            </a:extLst>
          </a:blip>
          <a:srcRect l="5805" r="15739" b="25473"/>
          <a:stretch/>
        </p:blipFill>
        <p:spPr>
          <a:xfrm>
            <a:off x="7924609" y="2745362"/>
            <a:ext cx="1729809" cy="3552824"/>
          </a:xfrm>
          <a:prstGeom prst="rect">
            <a:avLst/>
          </a:prstGeom>
        </p:spPr>
      </p:pic>
      <p:sp>
        <p:nvSpPr>
          <p:cNvPr id="4" name="Espaço Reservado para Rodapé 3">
            <a:extLst>
              <a:ext uri="{FF2B5EF4-FFF2-40B4-BE49-F238E27FC236}">
                <a16:creationId xmlns:a16="http://schemas.microsoft.com/office/drawing/2014/main" id="{9BB9D14C-016F-7374-2A79-AF214E309449}"/>
              </a:ext>
            </a:extLst>
          </p:cNvPr>
          <p:cNvSpPr>
            <a:spLocks noGrp="1"/>
          </p:cNvSpPr>
          <p:nvPr>
            <p:ph type="ftr" sz="quarter" idx="11"/>
          </p:nvPr>
        </p:nvSpPr>
        <p:spPr>
          <a:xfrm>
            <a:off x="4109310" y="6327648"/>
            <a:ext cx="3976429" cy="365125"/>
          </a:xfrm>
        </p:spPr>
        <p:txBody>
          <a:bodyPr>
            <a:normAutofit/>
          </a:bodyPr>
          <a:lstStyle/>
          <a:p>
            <a:pPr>
              <a:spcAft>
                <a:spcPts val="600"/>
              </a:spcAft>
            </a:pPr>
            <a:r>
              <a:rPr lang="en-US">
                <a:solidFill>
                  <a:schemeClr val="tx1"/>
                </a:solidFill>
              </a:rPr>
              <a:t>TP</a:t>
            </a:r>
          </a:p>
        </p:txBody>
      </p:sp>
      <p:sp>
        <p:nvSpPr>
          <p:cNvPr id="5" name="Espaço Reservado para Número de Slide 4">
            <a:extLst>
              <a:ext uri="{FF2B5EF4-FFF2-40B4-BE49-F238E27FC236}">
                <a16:creationId xmlns:a16="http://schemas.microsoft.com/office/drawing/2014/main" id="{B50A47A6-0DC6-F814-1FD6-680E38C983A1}"/>
              </a:ext>
            </a:extLst>
          </p:cNvPr>
          <p:cNvSpPr>
            <a:spLocks noGrp="1"/>
          </p:cNvSpPr>
          <p:nvPr>
            <p:ph type="sldNum" sz="quarter" idx="12"/>
          </p:nvPr>
        </p:nvSpPr>
        <p:spPr>
          <a:xfrm>
            <a:off x="10186908" y="6327648"/>
            <a:ext cx="1166892" cy="365125"/>
          </a:xfrm>
        </p:spPr>
        <p:txBody>
          <a:bodyPr>
            <a:normAutofit/>
          </a:bodyPr>
          <a:lstStyle/>
          <a:p>
            <a:pPr>
              <a:spcAft>
                <a:spcPts val="600"/>
              </a:spcAft>
            </a:pPr>
            <a:fld id="{73B850FF-6169-4056-8077-06FFA93A5366}" type="slidenum">
              <a:rPr lang="en-US" smtClean="0"/>
              <a:pPr>
                <a:spcAft>
                  <a:spcPts val="600"/>
                </a:spcAft>
              </a:pPr>
              <a:t>15</a:t>
            </a:fld>
            <a:endParaRPr lang="en-US"/>
          </a:p>
        </p:txBody>
      </p:sp>
    </p:spTree>
    <p:extLst>
      <p:ext uri="{BB962C8B-B14F-4D97-AF65-F5344CB8AC3E}">
        <p14:creationId xmlns:p14="http://schemas.microsoft.com/office/powerpoint/2010/main" val="4140917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5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3" name="Picture 6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74" name="Rectangle 6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5" name="Rectangle 65">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62786A8F-5CCF-CB33-B57A-CA8B55DC2B7A}"/>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sz="4100">
                <a:solidFill>
                  <a:schemeClr val="tx2"/>
                </a:solidFill>
              </a:rPr>
              <a:t>Transformador de potêncial (TP)</a:t>
            </a:r>
          </a:p>
        </p:txBody>
      </p:sp>
      <p:sp>
        <p:nvSpPr>
          <p:cNvPr id="3" name="Espaço Reservado para Conteúdo 2">
            <a:extLst>
              <a:ext uri="{FF2B5EF4-FFF2-40B4-BE49-F238E27FC236}">
                <a16:creationId xmlns:a16="http://schemas.microsoft.com/office/drawing/2014/main" id="{7B9035D6-1D58-7EBC-386A-EEEFD4DA0B5D}"/>
              </a:ext>
            </a:extLst>
          </p:cNvPr>
          <p:cNvSpPr>
            <a:spLocks noGrp="1"/>
          </p:cNvSpPr>
          <p:nvPr>
            <p:ph idx="1"/>
          </p:nvPr>
        </p:nvSpPr>
        <p:spPr>
          <a:xfrm>
            <a:off x="838200" y="3634047"/>
            <a:ext cx="3962399" cy="1810740"/>
          </a:xfrm>
        </p:spPr>
        <p:txBody>
          <a:bodyPr vert="horz" lIns="91440" tIns="45720" rIns="91440" bIns="45720" rtlCol="0" anchor="t">
            <a:normAutofit/>
          </a:bodyPr>
          <a:lstStyle/>
          <a:p>
            <a:pPr marL="0" indent="0">
              <a:buNone/>
            </a:pPr>
            <a:r>
              <a:rPr lang="en-US" sz="2200">
                <a:solidFill>
                  <a:schemeClr val="tx2"/>
                </a:solidFill>
              </a:rPr>
              <a:t>Construção</a:t>
            </a:r>
          </a:p>
        </p:txBody>
      </p:sp>
      <p:pic>
        <p:nvPicPr>
          <p:cNvPr id="6" name="Picture 19" descr="TPI 01">
            <a:extLst>
              <a:ext uri="{FF2B5EF4-FFF2-40B4-BE49-F238E27FC236}">
                <a16:creationId xmlns:a16="http://schemas.microsoft.com/office/drawing/2014/main" id="{3F615F2A-41B9-60C7-C26C-AD0C5C210DF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86557" y="1269862"/>
            <a:ext cx="6402214" cy="3393173"/>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67">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7" name="Rectangle 6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Espaço Reservado para Rodapé 3">
            <a:extLst>
              <a:ext uri="{FF2B5EF4-FFF2-40B4-BE49-F238E27FC236}">
                <a16:creationId xmlns:a16="http://schemas.microsoft.com/office/drawing/2014/main" id="{9BB9D14C-016F-7374-2A79-AF214E309449}"/>
              </a:ext>
            </a:extLst>
          </p:cNvPr>
          <p:cNvSpPr>
            <a:spLocks noGrp="1"/>
          </p:cNvSpPr>
          <p:nvPr>
            <p:ph type="ftr" sz="quarter" idx="11"/>
          </p:nvPr>
        </p:nvSpPr>
        <p:spPr>
          <a:xfrm>
            <a:off x="4038600" y="6324600"/>
            <a:ext cx="4114800" cy="365125"/>
          </a:xfrm>
        </p:spPr>
        <p:txBody>
          <a:bodyPr vert="horz" lIns="91440" tIns="45720" rIns="91440" bIns="45720" rtlCol="0" anchor="ctr">
            <a:normAutofit/>
          </a:bodyPr>
          <a:lstStyle/>
          <a:p>
            <a:pPr>
              <a:spcAft>
                <a:spcPts val="600"/>
              </a:spcAft>
            </a:pPr>
            <a:r>
              <a:rPr lang="en-US" kern="1200">
                <a:solidFill>
                  <a:schemeClr val="bg1">
                    <a:alpha val="60000"/>
                  </a:schemeClr>
                </a:solidFill>
                <a:latin typeface="+mn-lt"/>
                <a:ea typeface="+mn-ea"/>
                <a:cs typeface="+mn-cs"/>
              </a:rPr>
              <a:t>TP</a:t>
            </a:r>
          </a:p>
        </p:txBody>
      </p:sp>
      <p:sp>
        <p:nvSpPr>
          <p:cNvPr id="5" name="Espaço Reservado para Número de Slide 4">
            <a:extLst>
              <a:ext uri="{FF2B5EF4-FFF2-40B4-BE49-F238E27FC236}">
                <a16:creationId xmlns:a16="http://schemas.microsoft.com/office/drawing/2014/main" id="{B50A47A6-0DC6-F814-1FD6-680E38C983A1}"/>
              </a:ext>
            </a:extLst>
          </p:cNvPr>
          <p:cNvSpPr>
            <a:spLocks noGrp="1"/>
          </p:cNvSpPr>
          <p:nvPr>
            <p:ph type="sldNum" sz="quarter" idx="12"/>
          </p:nvPr>
        </p:nvSpPr>
        <p:spPr>
          <a:xfrm>
            <a:off x="8610600" y="6324600"/>
            <a:ext cx="2743200" cy="365125"/>
          </a:xfrm>
        </p:spPr>
        <p:txBody>
          <a:bodyPr vert="horz" lIns="91440" tIns="45720" rIns="91440" bIns="45720" rtlCol="0" anchor="ctr">
            <a:normAutofit/>
          </a:bodyPr>
          <a:lstStyle/>
          <a:p>
            <a:pPr>
              <a:spcAft>
                <a:spcPts val="600"/>
              </a:spcAft>
            </a:pPr>
            <a:fld id="{73B850FF-6169-4056-8077-06FFA93A5366}" type="slidenum">
              <a:rPr lang="en-US" smtClean="0"/>
              <a:pPr>
                <a:spcAft>
                  <a:spcPts val="600"/>
                </a:spcAft>
              </a:pPr>
              <a:t>16</a:t>
            </a:fld>
            <a:endParaRPr lang="en-US"/>
          </a:p>
        </p:txBody>
      </p:sp>
    </p:spTree>
    <p:extLst>
      <p:ext uri="{BB962C8B-B14F-4D97-AF65-F5344CB8AC3E}">
        <p14:creationId xmlns:p14="http://schemas.microsoft.com/office/powerpoint/2010/main" val="2772042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5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3" name="Picture 6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74" name="Rectangle 6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5" name="Rectangle 65">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62786A8F-5CCF-CB33-B57A-CA8B55DC2B7A}"/>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sz="4100">
                <a:solidFill>
                  <a:schemeClr val="tx2"/>
                </a:solidFill>
              </a:rPr>
              <a:t>Transformador de potêncial (TP)</a:t>
            </a:r>
          </a:p>
        </p:txBody>
      </p:sp>
      <p:sp>
        <p:nvSpPr>
          <p:cNvPr id="3" name="Espaço Reservado para Conteúdo 2">
            <a:extLst>
              <a:ext uri="{FF2B5EF4-FFF2-40B4-BE49-F238E27FC236}">
                <a16:creationId xmlns:a16="http://schemas.microsoft.com/office/drawing/2014/main" id="{7B9035D6-1D58-7EBC-386A-EEEFD4DA0B5D}"/>
              </a:ext>
            </a:extLst>
          </p:cNvPr>
          <p:cNvSpPr>
            <a:spLocks noGrp="1"/>
          </p:cNvSpPr>
          <p:nvPr>
            <p:ph idx="1"/>
          </p:nvPr>
        </p:nvSpPr>
        <p:spPr>
          <a:xfrm>
            <a:off x="838200" y="3634047"/>
            <a:ext cx="3962399" cy="1810740"/>
          </a:xfrm>
        </p:spPr>
        <p:txBody>
          <a:bodyPr vert="horz" lIns="91440" tIns="45720" rIns="91440" bIns="45720" rtlCol="0" anchor="t">
            <a:normAutofit/>
          </a:bodyPr>
          <a:lstStyle/>
          <a:p>
            <a:pPr marL="0" indent="0">
              <a:buNone/>
            </a:pPr>
            <a:r>
              <a:rPr lang="en-US" sz="2200" dirty="0">
                <a:solidFill>
                  <a:schemeClr val="tx2"/>
                </a:solidFill>
              </a:rPr>
              <a:t>Simbologia</a:t>
            </a:r>
          </a:p>
        </p:txBody>
      </p:sp>
      <p:sp>
        <p:nvSpPr>
          <p:cNvPr id="76" name="Rectangle 67">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7" name="Rectangle 6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Espaço Reservado para Rodapé 3">
            <a:extLst>
              <a:ext uri="{FF2B5EF4-FFF2-40B4-BE49-F238E27FC236}">
                <a16:creationId xmlns:a16="http://schemas.microsoft.com/office/drawing/2014/main" id="{9BB9D14C-016F-7374-2A79-AF214E309449}"/>
              </a:ext>
            </a:extLst>
          </p:cNvPr>
          <p:cNvSpPr>
            <a:spLocks noGrp="1"/>
          </p:cNvSpPr>
          <p:nvPr>
            <p:ph type="ftr" sz="quarter" idx="11"/>
          </p:nvPr>
        </p:nvSpPr>
        <p:spPr>
          <a:xfrm>
            <a:off x="4038600" y="6324600"/>
            <a:ext cx="4114800" cy="365125"/>
          </a:xfrm>
        </p:spPr>
        <p:txBody>
          <a:bodyPr vert="horz" lIns="91440" tIns="45720" rIns="91440" bIns="45720" rtlCol="0" anchor="ctr">
            <a:normAutofit/>
          </a:bodyPr>
          <a:lstStyle/>
          <a:p>
            <a:pPr>
              <a:spcAft>
                <a:spcPts val="600"/>
              </a:spcAft>
            </a:pPr>
            <a:r>
              <a:rPr lang="en-US" kern="1200">
                <a:solidFill>
                  <a:schemeClr val="bg1">
                    <a:alpha val="60000"/>
                  </a:schemeClr>
                </a:solidFill>
                <a:latin typeface="+mn-lt"/>
                <a:ea typeface="+mn-ea"/>
                <a:cs typeface="+mn-cs"/>
              </a:rPr>
              <a:t>TP</a:t>
            </a:r>
          </a:p>
        </p:txBody>
      </p:sp>
      <p:sp>
        <p:nvSpPr>
          <p:cNvPr id="5" name="Espaço Reservado para Número de Slide 4">
            <a:extLst>
              <a:ext uri="{FF2B5EF4-FFF2-40B4-BE49-F238E27FC236}">
                <a16:creationId xmlns:a16="http://schemas.microsoft.com/office/drawing/2014/main" id="{B50A47A6-0DC6-F814-1FD6-680E38C983A1}"/>
              </a:ext>
            </a:extLst>
          </p:cNvPr>
          <p:cNvSpPr>
            <a:spLocks noGrp="1"/>
          </p:cNvSpPr>
          <p:nvPr>
            <p:ph type="sldNum" sz="quarter" idx="12"/>
          </p:nvPr>
        </p:nvSpPr>
        <p:spPr>
          <a:xfrm>
            <a:off x="8610600" y="6324600"/>
            <a:ext cx="2743200" cy="365125"/>
          </a:xfrm>
        </p:spPr>
        <p:txBody>
          <a:bodyPr vert="horz" lIns="91440" tIns="45720" rIns="91440" bIns="45720" rtlCol="0" anchor="ctr">
            <a:normAutofit/>
          </a:bodyPr>
          <a:lstStyle/>
          <a:p>
            <a:pPr>
              <a:spcAft>
                <a:spcPts val="600"/>
              </a:spcAft>
            </a:pPr>
            <a:fld id="{73B850FF-6169-4056-8077-06FFA93A5366}" type="slidenum">
              <a:rPr lang="en-US" smtClean="0"/>
              <a:pPr>
                <a:spcAft>
                  <a:spcPts val="600"/>
                </a:spcAft>
              </a:pPr>
              <a:t>17</a:t>
            </a:fld>
            <a:endParaRPr lang="en-US"/>
          </a:p>
        </p:txBody>
      </p:sp>
      <p:grpSp>
        <p:nvGrpSpPr>
          <p:cNvPr id="12" name="Agrupar 11">
            <a:extLst>
              <a:ext uri="{FF2B5EF4-FFF2-40B4-BE49-F238E27FC236}">
                <a16:creationId xmlns:a16="http://schemas.microsoft.com/office/drawing/2014/main" id="{650064BE-9BC7-A8E8-C50E-1F470E199D30}"/>
              </a:ext>
            </a:extLst>
          </p:cNvPr>
          <p:cNvGrpSpPr/>
          <p:nvPr/>
        </p:nvGrpSpPr>
        <p:grpSpPr>
          <a:xfrm>
            <a:off x="5299032" y="1613938"/>
            <a:ext cx="6391487" cy="2111038"/>
            <a:chOff x="5299032" y="1613938"/>
            <a:chExt cx="6391487" cy="2111038"/>
          </a:xfrm>
        </p:grpSpPr>
        <p:pic>
          <p:nvPicPr>
            <p:cNvPr id="10" name="Imagem 9" descr="Diagrama, Esquemático&#10;&#10;Descrição gerada automaticamente">
              <a:extLst>
                <a:ext uri="{FF2B5EF4-FFF2-40B4-BE49-F238E27FC236}">
                  <a16:creationId xmlns:a16="http://schemas.microsoft.com/office/drawing/2014/main" id="{580A2E62-1FB7-E441-8EFE-9ED1068AC2D9}"/>
                </a:ext>
              </a:extLst>
            </p:cNvPr>
            <p:cNvPicPr>
              <a:picLocks noChangeAspect="1"/>
            </p:cNvPicPr>
            <p:nvPr/>
          </p:nvPicPr>
          <p:blipFill rotWithShape="1">
            <a:blip r:embed="rId4">
              <a:extLst>
                <a:ext uri="{28A0092B-C50C-407E-A947-70E740481C1C}">
                  <a14:useLocalDpi xmlns:a14="http://schemas.microsoft.com/office/drawing/2010/main" val="0"/>
                </a:ext>
              </a:extLst>
            </a:blip>
            <a:srcRect b="21910"/>
            <a:stretch/>
          </p:blipFill>
          <p:spPr>
            <a:xfrm>
              <a:off x="5299032" y="1613938"/>
              <a:ext cx="6391487" cy="2111038"/>
            </a:xfrm>
            <a:prstGeom prst="rect">
              <a:avLst/>
            </a:prstGeom>
          </p:spPr>
        </p:pic>
        <p:sp>
          <p:nvSpPr>
            <p:cNvPr id="11" name="Elipse 10">
              <a:extLst>
                <a:ext uri="{FF2B5EF4-FFF2-40B4-BE49-F238E27FC236}">
                  <a16:creationId xmlns:a16="http://schemas.microsoft.com/office/drawing/2014/main" id="{1C76F0B5-50FA-26A4-FCD3-2BCA779749B3}"/>
                </a:ext>
              </a:extLst>
            </p:cNvPr>
            <p:cNvSpPr/>
            <p:nvPr/>
          </p:nvSpPr>
          <p:spPr>
            <a:xfrm>
              <a:off x="7507383" y="2578528"/>
              <a:ext cx="987392" cy="105551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409380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24">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62786A8F-5CCF-CB33-B57A-CA8B55DC2B7A}"/>
              </a:ext>
            </a:extLst>
          </p:cNvPr>
          <p:cNvSpPr>
            <a:spLocks noGrp="1"/>
          </p:cNvSpPr>
          <p:nvPr>
            <p:ph type="title"/>
          </p:nvPr>
        </p:nvSpPr>
        <p:spPr>
          <a:xfrm>
            <a:off x="838200" y="586992"/>
            <a:ext cx="4953000" cy="1664573"/>
          </a:xfrm>
        </p:spPr>
        <p:txBody>
          <a:bodyPr>
            <a:normAutofit/>
          </a:bodyPr>
          <a:lstStyle/>
          <a:p>
            <a:r>
              <a:rPr lang="pt-BR" sz="3600" dirty="0">
                <a:solidFill>
                  <a:schemeClr val="tx2"/>
                </a:solidFill>
              </a:rPr>
              <a:t>Manutenções (TP)</a:t>
            </a:r>
          </a:p>
        </p:txBody>
      </p:sp>
      <p:sp>
        <p:nvSpPr>
          <p:cNvPr id="3" name="Espaço Reservado para Conteúdo 2">
            <a:extLst>
              <a:ext uri="{FF2B5EF4-FFF2-40B4-BE49-F238E27FC236}">
                <a16:creationId xmlns:a16="http://schemas.microsoft.com/office/drawing/2014/main" id="{7B9035D6-1D58-7EBC-386A-EEEFD4DA0B5D}"/>
              </a:ext>
            </a:extLst>
          </p:cNvPr>
          <p:cNvSpPr>
            <a:spLocks noGrp="1"/>
          </p:cNvSpPr>
          <p:nvPr>
            <p:ph idx="1"/>
          </p:nvPr>
        </p:nvSpPr>
        <p:spPr>
          <a:xfrm>
            <a:off x="838200" y="2411653"/>
            <a:ext cx="4952681" cy="3728613"/>
          </a:xfrm>
        </p:spPr>
        <p:txBody>
          <a:bodyPr>
            <a:normAutofit lnSpcReduction="10000"/>
          </a:bodyPr>
          <a:lstStyle/>
          <a:p>
            <a:pPr marL="0" indent="0">
              <a:buNone/>
            </a:pPr>
            <a:endParaRPr lang="pt-BR" sz="600" b="1" dirty="0">
              <a:solidFill>
                <a:schemeClr val="tx1"/>
              </a:solidFill>
            </a:endParaRPr>
          </a:p>
          <a:p>
            <a:pPr>
              <a:buFontTx/>
              <a:buChar char="-"/>
            </a:pPr>
            <a:r>
              <a:rPr lang="pt-BR" sz="1400" b="1" dirty="0">
                <a:solidFill>
                  <a:schemeClr val="tx1"/>
                </a:solidFill>
              </a:rPr>
              <a:t>Verificar:</a:t>
            </a:r>
          </a:p>
          <a:p>
            <a:pPr>
              <a:buFontTx/>
              <a:buChar char="-"/>
            </a:pPr>
            <a:r>
              <a:rPr lang="pt-BR" sz="1400" dirty="0">
                <a:solidFill>
                  <a:schemeClr val="tx1"/>
                </a:solidFill>
              </a:rPr>
              <a:t>Nível do óleo isolante; </a:t>
            </a:r>
          </a:p>
          <a:p>
            <a:pPr>
              <a:buFontTx/>
              <a:buChar char="-"/>
            </a:pPr>
            <a:r>
              <a:rPr lang="pt-BR" sz="1400" dirty="0">
                <a:solidFill>
                  <a:schemeClr val="tx1"/>
                </a:solidFill>
              </a:rPr>
              <a:t>Vazamento de óleo;</a:t>
            </a:r>
          </a:p>
          <a:p>
            <a:pPr>
              <a:buFontTx/>
              <a:buChar char="-"/>
            </a:pPr>
            <a:r>
              <a:rPr lang="pt-BR" sz="1400" dirty="0">
                <a:solidFill>
                  <a:schemeClr val="tx1"/>
                </a:solidFill>
              </a:rPr>
              <a:t>Pressão da coluna capacitiva (se existente);</a:t>
            </a:r>
          </a:p>
          <a:p>
            <a:pPr>
              <a:buFontTx/>
              <a:buChar char="-"/>
            </a:pPr>
            <a:r>
              <a:rPr lang="pt-BR" sz="1400" dirty="0">
                <a:solidFill>
                  <a:schemeClr val="tx1"/>
                </a:solidFill>
              </a:rPr>
              <a:t>Limpeza dos isoladores (trinca);</a:t>
            </a:r>
          </a:p>
          <a:p>
            <a:pPr>
              <a:buFontTx/>
              <a:buChar char="-"/>
            </a:pPr>
            <a:r>
              <a:rPr lang="pt-BR" sz="1400" dirty="0">
                <a:solidFill>
                  <a:schemeClr val="tx1"/>
                </a:solidFill>
              </a:rPr>
              <a:t>Qualidade da pintura ( pontos de ferrugem);</a:t>
            </a:r>
          </a:p>
          <a:p>
            <a:pPr>
              <a:buFontTx/>
              <a:buChar char="-"/>
            </a:pPr>
            <a:r>
              <a:rPr lang="pt-BR" sz="1400" dirty="0">
                <a:solidFill>
                  <a:schemeClr val="tx1"/>
                </a:solidFill>
              </a:rPr>
              <a:t>Inspeção por termovisão;</a:t>
            </a:r>
          </a:p>
          <a:p>
            <a:pPr>
              <a:buFontTx/>
              <a:buChar char="-"/>
            </a:pPr>
            <a:r>
              <a:rPr lang="pt-BR" sz="1400" dirty="0">
                <a:solidFill>
                  <a:schemeClr val="tx1"/>
                </a:solidFill>
              </a:rPr>
              <a:t>Limpeza geral no equipamento;</a:t>
            </a:r>
          </a:p>
          <a:p>
            <a:pPr>
              <a:buFontTx/>
              <a:buChar char="-"/>
            </a:pPr>
            <a:r>
              <a:rPr lang="pt-BR" sz="1400" dirty="0">
                <a:solidFill>
                  <a:schemeClr val="tx1"/>
                </a:solidFill>
              </a:rPr>
              <a:t>Inspeção nas conexões primárias e secundárias;</a:t>
            </a:r>
          </a:p>
          <a:p>
            <a:pPr>
              <a:buFontTx/>
              <a:buChar char="-"/>
            </a:pPr>
            <a:r>
              <a:rPr lang="pt-BR" sz="1400" dirty="0">
                <a:solidFill>
                  <a:schemeClr val="tx1"/>
                </a:solidFill>
              </a:rPr>
              <a:t>Ensaios de Fator de Potência.</a:t>
            </a:r>
          </a:p>
        </p:txBody>
      </p:sp>
      <p:sp>
        <p:nvSpPr>
          <p:cNvPr id="35" name="Rectangle 26">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352" y="0"/>
            <a:ext cx="594664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6" name="Rectangle 28">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45352" y="0"/>
            <a:ext cx="59436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9" descr="TPI">
            <a:extLst>
              <a:ext uri="{FF2B5EF4-FFF2-40B4-BE49-F238E27FC236}">
                <a16:creationId xmlns:a16="http://schemas.microsoft.com/office/drawing/2014/main" id="{29EF59A1-3518-0C6B-F8F3-6C23001E2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3" r="-1" b="-1"/>
          <a:stretch/>
        </p:blipFill>
        <p:spPr bwMode="auto">
          <a:xfrm>
            <a:off x="6858001" y="567942"/>
            <a:ext cx="4724400" cy="5716862"/>
          </a:xfrm>
          <a:prstGeom prst="rect">
            <a:avLst/>
          </a:prstGeom>
          <a:noFill/>
          <a:extLst>
            <a:ext uri="{909E8E84-426E-40DD-AFC4-6F175D3DCCD1}">
              <a14:hiddenFill xmlns:a14="http://schemas.microsoft.com/office/drawing/2010/main">
                <a:solidFill>
                  <a:srgbClr val="FFFFFF"/>
                </a:solidFill>
              </a14:hiddenFill>
            </a:ext>
          </a:extLst>
        </p:spPr>
      </p:pic>
      <p:sp>
        <p:nvSpPr>
          <p:cNvPr id="4" name="Espaço Reservado para Rodapé 3">
            <a:extLst>
              <a:ext uri="{FF2B5EF4-FFF2-40B4-BE49-F238E27FC236}">
                <a16:creationId xmlns:a16="http://schemas.microsoft.com/office/drawing/2014/main" id="{9BB9D14C-016F-7374-2A79-AF214E309449}"/>
              </a:ext>
            </a:extLst>
          </p:cNvPr>
          <p:cNvSpPr>
            <a:spLocks noGrp="1"/>
          </p:cNvSpPr>
          <p:nvPr>
            <p:ph type="ftr" sz="quarter" idx="11"/>
          </p:nvPr>
        </p:nvSpPr>
        <p:spPr>
          <a:xfrm>
            <a:off x="6858000" y="6356350"/>
            <a:ext cx="4114800" cy="365125"/>
          </a:xfrm>
        </p:spPr>
        <p:txBody>
          <a:bodyPr>
            <a:normAutofit/>
          </a:bodyPr>
          <a:lstStyle/>
          <a:p>
            <a:pPr algn="l">
              <a:spcAft>
                <a:spcPts val="600"/>
              </a:spcAft>
            </a:pPr>
            <a:r>
              <a:rPr lang="en-US" dirty="0"/>
              <a:t>TP</a:t>
            </a:r>
          </a:p>
        </p:txBody>
      </p:sp>
      <p:sp>
        <p:nvSpPr>
          <p:cNvPr id="5" name="Espaço Reservado para Número de Slide 4">
            <a:extLst>
              <a:ext uri="{FF2B5EF4-FFF2-40B4-BE49-F238E27FC236}">
                <a16:creationId xmlns:a16="http://schemas.microsoft.com/office/drawing/2014/main" id="{B50A47A6-0DC6-F814-1FD6-680E38C983A1}"/>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smtClean="0"/>
              <a:pPr>
                <a:spcAft>
                  <a:spcPts val="600"/>
                </a:spcAft>
              </a:pPr>
              <a:t>18</a:t>
            </a:fld>
            <a:endParaRPr lang="en-US"/>
          </a:p>
        </p:txBody>
      </p:sp>
    </p:spTree>
    <p:extLst>
      <p:ext uri="{BB962C8B-B14F-4D97-AF65-F5344CB8AC3E}">
        <p14:creationId xmlns:p14="http://schemas.microsoft.com/office/powerpoint/2010/main" val="874764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Rectangle 42">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62786A8F-5CCF-CB33-B57A-CA8B55DC2B7A}"/>
              </a:ext>
            </a:extLst>
          </p:cNvPr>
          <p:cNvSpPr>
            <a:spLocks noGrp="1"/>
          </p:cNvSpPr>
          <p:nvPr>
            <p:ph type="title"/>
          </p:nvPr>
        </p:nvSpPr>
        <p:spPr>
          <a:xfrm>
            <a:off x="838200" y="559813"/>
            <a:ext cx="4633785" cy="2397324"/>
          </a:xfrm>
        </p:spPr>
        <p:txBody>
          <a:bodyPr>
            <a:normAutofit/>
          </a:bodyPr>
          <a:lstStyle/>
          <a:p>
            <a:r>
              <a:rPr lang="pt-BR">
                <a:solidFill>
                  <a:schemeClr val="tx2"/>
                </a:solidFill>
              </a:rPr>
              <a:t>Manutenções (TP)</a:t>
            </a:r>
          </a:p>
        </p:txBody>
      </p:sp>
      <p:sp>
        <p:nvSpPr>
          <p:cNvPr id="3" name="Espaço Reservado para Conteúdo 2">
            <a:extLst>
              <a:ext uri="{FF2B5EF4-FFF2-40B4-BE49-F238E27FC236}">
                <a16:creationId xmlns:a16="http://schemas.microsoft.com/office/drawing/2014/main" id="{7B9035D6-1D58-7EBC-386A-EEEFD4DA0B5D}"/>
              </a:ext>
            </a:extLst>
          </p:cNvPr>
          <p:cNvSpPr>
            <a:spLocks noGrp="1"/>
          </p:cNvSpPr>
          <p:nvPr>
            <p:ph idx="1"/>
          </p:nvPr>
        </p:nvSpPr>
        <p:spPr>
          <a:xfrm>
            <a:off x="838200" y="3200400"/>
            <a:ext cx="4633486" cy="2912687"/>
          </a:xfrm>
        </p:spPr>
        <p:txBody>
          <a:bodyPr>
            <a:normAutofit/>
          </a:bodyPr>
          <a:lstStyle/>
          <a:p>
            <a:pPr marL="0" indent="0">
              <a:lnSpc>
                <a:spcPct val="100000"/>
              </a:lnSpc>
              <a:buNone/>
            </a:pPr>
            <a:endParaRPr lang="pt-BR" sz="1500" b="1">
              <a:solidFill>
                <a:schemeClr val="tx2"/>
              </a:solidFill>
            </a:endParaRPr>
          </a:p>
          <a:p>
            <a:pPr>
              <a:lnSpc>
                <a:spcPct val="100000"/>
              </a:lnSpc>
              <a:buFontTx/>
              <a:buChar char="-"/>
            </a:pPr>
            <a:r>
              <a:rPr lang="pt-BR" sz="1500" b="1">
                <a:solidFill>
                  <a:schemeClr val="tx2"/>
                </a:solidFill>
              </a:rPr>
              <a:t>Cuidados e dicas importantes ao trabalhar com TPs</a:t>
            </a:r>
          </a:p>
          <a:p>
            <a:pPr marL="0" indent="0">
              <a:lnSpc>
                <a:spcPct val="100000"/>
              </a:lnSpc>
              <a:buNone/>
            </a:pPr>
            <a:r>
              <a:rPr lang="pt-BR" sz="1500">
                <a:solidFill>
                  <a:schemeClr val="tx2"/>
                </a:solidFill>
              </a:rPr>
              <a:t>Nunca  curto circuitar os terminais do secundário de um TP;</a:t>
            </a:r>
          </a:p>
          <a:p>
            <a:pPr marL="0" indent="0">
              <a:lnSpc>
                <a:spcPct val="100000"/>
              </a:lnSpc>
              <a:buNone/>
            </a:pPr>
            <a:r>
              <a:rPr lang="pt-BR" sz="1500">
                <a:solidFill>
                  <a:schemeClr val="tx2"/>
                </a:solidFill>
              </a:rPr>
              <a:t>Sempre usar um mini disjuntor no secundário para evitar curto circuitos</a:t>
            </a:r>
          </a:p>
          <a:p>
            <a:pPr marL="0" indent="0">
              <a:lnSpc>
                <a:spcPct val="100000"/>
              </a:lnSpc>
              <a:buNone/>
            </a:pPr>
            <a:r>
              <a:rPr lang="pt-BR" sz="1500">
                <a:solidFill>
                  <a:schemeClr val="tx2"/>
                </a:solidFill>
              </a:rPr>
              <a:t>Cuidado ao medir a saída de um TP, pois pode apresentar tensões ao nível do primário.</a:t>
            </a:r>
          </a:p>
          <a:p>
            <a:pPr>
              <a:lnSpc>
                <a:spcPct val="100000"/>
              </a:lnSpc>
              <a:buFontTx/>
              <a:buChar char="-"/>
            </a:pPr>
            <a:endParaRPr lang="pt-BR" sz="1500" b="1">
              <a:solidFill>
                <a:schemeClr val="tx2"/>
              </a:solidFill>
            </a:endParaRPr>
          </a:p>
        </p:txBody>
      </p:sp>
      <p:sp>
        <p:nvSpPr>
          <p:cNvPr id="45" name="Rectangle 44">
            <a:extLst>
              <a:ext uri="{FF2B5EF4-FFF2-40B4-BE49-F238E27FC236}">
                <a16:creationId xmlns:a16="http://schemas.microsoft.com/office/drawing/2014/main" id="{7F174AE6-83F4-4EF2-8F3A-E34B1822D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00" y="0"/>
            <a:ext cx="617219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7" name="Rectangle 46">
            <a:extLst>
              <a:ext uri="{FF2B5EF4-FFF2-40B4-BE49-F238E27FC236}">
                <a16:creationId xmlns:a16="http://schemas.microsoft.com/office/drawing/2014/main" id="{4C30E035-0509-409C-B71F-0650ACB14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19800" y="0"/>
            <a:ext cx="6172198"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9" descr="TPI">
            <a:extLst>
              <a:ext uri="{FF2B5EF4-FFF2-40B4-BE49-F238E27FC236}">
                <a16:creationId xmlns:a16="http://schemas.microsoft.com/office/drawing/2014/main" id="{29EF59A1-3518-0C6B-F8F3-6C23001E2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30" r="2" b="14021"/>
          <a:stretch/>
        </p:blipFill>
        <p:spPr bwMode="auto">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a:extLst>
            <a:ext uri="{909E8E84-426E-40DD-AFC4-6F175D3DCCD1}">
              <a14:hiddenFill xmlns:a14="http://schemas.microsoft.com/office/drawing/2010/main">
                <a:solidFill>
                  <a:srgbClr val="FFFFFF"/>
                </a:solidFill>
              </a14:hiddenFill>
            </a:ext>
          </a:extLst>
        </p:spPr>
      </p:pic>
      <p:sp>
        <p:nvSpPr>
          <p:cNvPr id="4" name="Espaço Reservado para Rodapé 3">
            <a:extLst>
              <a:ext uri="{FF2B5EF4-FFF2-40B4-BE49-F238E27FC236}">
                <a16:creationId xmlns:a16="http://schemas.microsoft.com/office/drawing/2014/main" id="{9BB9D14C-016F-7374-2A79-AF214E309449}"/>
              </a:ext>
            </a:extLst>
          </p:cNvPr>
          <p:cNvSpPr>
            <a:spLocks noGrp="1"/>
          </p:cNvSpPr>
          <p:nvPr>
            <p:ph type="ftr" sz="quarter" idx="11"/>
          </p:nvPr>
        </p:nvSpPr>
        <p:spPr>
          <a:xfrm>
            <a:off x="6858000" y="6356350"/>
            <a:ext cx="4114800" cy="365125"/>
          </a:xfrm>
        </p:spPr>
        <p:txBody>
          <a:bodyPr>
            <a:normAutofit/>
          </a:bodyPr>
          <a:lstStyle/>
          <a:p>
            <a:pPr algn="l">
              <a:spcAft>
                <a:spcPts val="600"/>
              </a:spcAft>
            </a:pPr>
            <a:r>
              <a:rPr lang="en-US" dirty="0"/>
              <a:t>TP</a:t>
            </a:r>
          </a:p>
        </p:txBody>
      </p:sp>
      <p:sp>
        <p:nvSpPr>
          <p:cNvPr id="5" name="Espaço Reservado para Número de Slide 4">
            <a:extLst>
              <a:ext uri="{FF2B5EF4-FFF2-40B4-BE49-F238E27FC236}">
                <a16:creationId xmlns:a16="http://schemas.microsoft.com/office/drawing/2014/main" id="{B50A47A6-0DC6-F814-1FD6-680E38C983A1}"/>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smtClean="0"/>
              <a:pPr>
                <a:spcAft>
                  <a:spcPts val="600"/>
                </a:spcAft>
              </a:pPr>
              <a:t>19</a:t>
            </a:fld>
            <a:endParaRPr lang="en-US"/>
          </a:p>
        </p:txBody>
      </p:sp>
    </p:spTree>
    <p:extLst>
      <p:ext uri="{BB962C8B-B14F-4D97-AF65-F5344CB8AC3E}">
        <p14:creationId xmlns:p14="http://schemas.microsoft.com/office/powerpoint/2010/main" val="174507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4" name="Rectangle 113">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6" name="Rectangle 115">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8" name="Rectangle 117">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B4DC68E-0796-067E-156E-DF5B447FC39E}"/>
              </a:ext>
            </a:extLst>
          </p:cNvPr>
          <p:cNvSpPr>
            <a:spLocks noGrp="1"/>
          </p:cNvSpPr>
          <p:nvPr>
            <p:ph type="ctrTitle"/>
          </p:nvPr>
        </p:nvSpPr>
        <p:spPr>
          <a:xfrm>
            <a:off x="7409930" y="744909"/>
            <a:ext cx="3776416" cy="2912691"/>
          </a:xfrm>
        </p:spPr>
        <p:txBody>
          <a:bodyPr anchor="b">
            <a:normAutofit/>
          </a:bodyPr>
          <a:lstStyle/>
          <a:p>
            <a:pPr algn="l">
              <a:lnSpc>
                <a:spcPct val="90000"/>
              </a:lnSpc>
            </a:pPr>
            <a:r>
              <a:rPr lang="pt-BR" sz="1800"/>
              <a:t>O que é uma subestação elétrica?</a:t>
            </a:r>
            <a:br>
              <a:rPr lang="pt-BR" sz="1800"/>
            </a:br>
            <a:br>
              <a:rPr lang="pt-BR" sz="1800"/>
            </a:br>
            <a:br>
              <a:rPr lang="pt-BR" sz="1800"/>
            </a:br>
            <a:r>
              <a:rPr lang="pt-BR" sz="1800" b="0" i="0">
                <a:effectLst/>
              </a:rPr>
              <a:t>Uma subestação é uma instalação elétrica formada por um conjunto de equipamentos responsáveis pela transmissão e distribuição da energia elétrica, além de equipamentos de proteção e controle.</a:t>
            </a:r>
            <a:endParaRPr lang="pt-BR" sz="1800" b="0"/>
          </a:p>
        </p:txBody>
      </p:sp>
      <p:pic>
        <p:nvPicPr>
          <p:cNvPr id="5" name="Imagem 4" descr="Uma imagem contendo ao ar livre, velho, barco, edifício&#10;&#10;Descrição gerada automaticamente">
            <a:extLst>
              <a:ext uri="{FF2B5EF4-FFF2-40B4-BE49-F238E27FC236}">
                <a16:creationId xmlns:a16="http://schemas.microsoft.com/office/drawing/2014/main" id="{2AD3D21D-56DB-CB5E-9B65-BEC17F4A7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229" y="1945861"/>
            <a:ext cx="6402214" cy="2961023"/>
          </a:xfrm>
          <a:prstGeom prst="rect">
            <a:avLst/>
          </a:prstGeom>
        </p:spPr>
      </p:pic>
      <p:sp>
        <p:nvSpPr>
          <p:cNvPr id="10" name="Espaço Reservado para Rodapé 9">
            <a:extLst>
              <a:ext uri="{FF2B5EF4-FFF2-40B4-BE49-F238E27FC236}">
                <a16:creationId xmlns:a16="http://schemas.microsoft.com/office/drawing/2014/main" id="{05FA6894-E56E-516A-519B-664697AB09A8}"/>
              </a:ext>
            </a:extLst>
          </p:cNvPr>
          <p:cNvSpPr>
            <a:spLocks noGrp="1"/>
          </p:cNvSpPr>
          <p:nvPr>
            <p:ph type="ftr" sz="quarter" idx="11"/>
          </p:nvPr>
        </p:nvSpPr>
        <p:spPr>
          <a:xfrm>
            <a:off x="4038600" y="6324600"/>
            <a:ext cx="4114800" cy="365125"/>
          </a:xfrm>
        </p:spPr>
        <p:txBody>
          <a:bodyPr>
            <a:normAutofit/>
          </a:bodyPr>
          <a:lstStyle/>
          <a:p>
            <a:pPr>
              <a:spcAft>
                <a:spcPts val="600"/>
              </a:spcAft>
            </a:pPr>
            <a:r>
              <a:rPr lang="en-US" b="1" dirty="0">
                <a:solidFill>
                  <a:schemeClr val="tx1">
                    <a:alpha val="60000"/>
                  </a:schemeClr>
                </a:solidFill>
              </a:rPr>
              <a:t>Subestações elétricas</a:t>
            </a:r>
            <a:endParaRPr lang="en-US" b="1">
              <a:solidFill>
                <a:schemeClr val="tx1">
                  <a:alpha val="60000"/>
                </a:schemeClr>
              </a:solidFill>
            </a:endParaRPr>
          </a:p>
        </p:txBody>
      </p:sp>
      <p:sp>
        <p:nvSpPr>
          <p:cNvPr id="9" name="Espaço Reservado para Número de Slide 8">
            <a:extLst>
              <a:ext uri="{FF2B5EF4-FFF2-40B4-BE49-F238E27FC236}">
                <a16:creationId xmlns:a16="http://schemas.microsoft.com/office/drawing/2014/main" id="{7AE05007-9C0D-A1FE-18B6-2C75198AB374}"/>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b="1" smtClean="0">
                <a:solidFill>
                  <a:schemeClr val="tx1">
                    <a:alpha val="60000"/>
                  </a:schemeClr>
                </a:solidFill>
              </a:rPr>
              <a:pPr>
                <a:spcAft>
                  <a:spcPts val="600"/>
                </a:spcAft>
              </a:pPr>
              <a:t>2</a:t>
            </a:fld>
            <a:endParaRPr lang="en-US" b="1">
              <a:solidFill>
                <a:schemeClr val="tx1">
                  <a:alpha val="60000"/>
                </a:schemeClr>
              </a:solidFill>
            </a:endParaRPr>
          </a:p>
        </p:txBody>
      </p:sp>
    </p:spTree>
    <p:extLst>
      <p:ext uri="{BB962C8B-B14F-4D97-AF65-F5344CB8AC3E}">
        <p14:creationId xmlns:p14="http://schemas.microsoft.com/office/powerpoint/2010/main" val="387854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CC5D98E1-65F1-D8A1-7267-89D22B21AC4C}"/>
              </a:ext>
            </a:extLst>
          </p:cNvPr>
          <p:cNvSpPr>
            <a:spLocks noGrp="1"/>
          </p:cNvSpPr>
          <p:nvPr>
            <p:ph type="title"/>
          </p:nvPr>
        </p:nvSpPr>
        <p:spPr>
          <a:xfrm>
            <a:off x="838200" y="586992"/>
            <a:ext cx="4953000" cy="1664573"/>
          </a:xfrm>
        </p:spPr>
        <p:txBody>
          <a:bodyPr>
            <a:normAutofit/>
          </a:bodyPr>
          <a:lstStyle/>
          <a:p>
            <a:r>
              <a:rPr lang="pt-BR">
                <a:solidFill>
                  <a:schemeClr val="tx2"/>
                </a:solidFill>
              </a:rPr>
              <a:t>Transformador de Corrente (TC)</a:t>
            </a:r>
          </a:p>
        </p:txBody>
      </p:sp>
      <p:sp>
        <p:nvSpPr>
          <p:cNvPr id="3" name="Espaço Reservado para Conteúdo 2">
            <a:extLst>
              <a:ext uri="{FF2B5EF4-FFF2-40B4-BE49-F238E27FC236}">
                <a16:creationId xmlns:a16="http://schemas.microsoft.com/office/drawing/2014/main" id="{6B3D8497-34F1-718F-CF6B-A60E1593C184}"/>
              </a:ext>
            </a:extLst>
          </p:cNvPr>
          <p:cNvSpPr>
            <a:spLocks noGrp="1"/>
          </p:cNvSpPr>
          <p:nvPr>
            <p:ph idx="1"/>
          </p:nvPr>
        </p:nvSpPr>
        <p:spPr>
          <a:xfrm>
            <a:off x="838200" y="2411653"/>
            <a:ext cx="4952681" cy="3728613"/>
          </a:xfrm>
        </p:spPr>
        <p:txBody>
          <a:bodyPr>
            <a:normAutofit/>
          </a:bodyPr>
          <a:lstStyle/>
          <a:p>
            <a:r>
              <a:rPr lang="pt-BR" sz="1800" dirty="0">
                <a:solidFill>
                  <a:schemeClr val="tx2"/>
                </a:solidFill>
              </a:rPr>
              <a:t>O TC é um dispositivo que transformam a corrente elevada do primário em pequenas correntes proporcionais no secundário, para que dispositivos como relés e medidores possam utiliza-la como medição já que estão em num nível de tensão segura.</a:t>
            </a:r>
          </a:p>
        </p:txBody>
      </p:sp>
      <p:sp>
        <p:nvSpPr>
          <p:cNvPr id="20" name="Rectangle 19">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352" y="0"/>
            <a:ext cx="594664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45352" y="0"/>
            <a:ext cx="59436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Imagem 10" descr="Uma imagem contendo trem, pista, bolo, neve&#10;&#10;Descrição gerada automaticamente">
            <a:extLst>
              <a:ext uri="{FF2B5EF4-FFF2-40B4-BE49-F238E27FC236}">
                <a16:creationId xmlns:a16="http://schemas.microsoft.com/office/drawing/2014/main" id="{62B93C69-CD47-5143-67C9-8DAA0B1DE0EC}"/>
              </a:ext>
            </a:extLst>
          </p:cNvPr>
          <p:cNvPicPr>
            <a:picLocks noChangeAspect="1"/>
          </p:cNvPicPr>
          <p:nvPr/>
        </p:nvPicPr>
        <p:blipFill rotWithShape="1">
          <a:blip r:embed="rId3">
            <a:extLst>
              <a:ext uri="{28A0092B-C50C-407E-A947-70E740481C1C}">
                <a14:useLocalDpi xmlns:a14="http://schemas.microsoft.com/office/drawing/2010/main" val="0"/>
              </a:ext>
            </a:extLst>
          </a:blip>
          <a:srcRect t="13453" r="-1" b="30581"/>
          <a:stretch/>
        </p:blipFill>
        <p:spPr>
          <a:xfrm>
            <a:off x="6858001" y="567942"/>
            <a:ext cx="4724400" cy="5716862"/>
          </a:xfrm>
          <a:prstGeom prst="rect">
            <a:avLst/>
          </a:prstGeom>
        </p:spPr>
      </p:pic>
      <p:sp>
        <p:nvSpPr>
          <p:cNvPr id="4" name="Espaço Reservado para Rodapé 3">
            <a:extLst>
              <a:ext uri="{FF2B5EF4-FFF2-40B4-BE49-F238E27FC236}">
                <a16:creationId xmlns:a16="http://schemas.microsoft.com/office/drawing/2014/main" id="{E9355541-9A77-B926-0B05-310CC5577B2F}"/>
              </a:ext>
            </a:extLst>
          </p:cNvPr>
          <p:cNvSpPr>
            <a:spLocks noGrp="1"/>
          </p:cNvSpPr>
          <p:nvPr>
            <p:ph type="ftr" sz="quarter" idx="11"/>
          </p:nvPr>
        </p:nvSpPr>
        <p:spPr>
          <a:xfrm>
            <a:off x="6858000" y="6356350"/>
            <a:ext cx="4114800" cy="365125"/>
          </a:xfrm>
        </p:spPr>
        <p:txBody>
          <a:bodyPr>
            <a:normAutofit/>
          </a:bodyPr>
          <a:lstStyle/>
          <a:p>
            <a:pPr algn="l">
              <a:spcAft>
                <a:spcPts val="600"/>
              </a:spcAft>
            </a:pPr>
            <a:r>
              <a:rPr lang="en-US" dirty="0"/>
              <a:t>TC</a:t>
            </a:r>
          </a:p>
        </p:txBody>
      </p:sp>
      <p:sp>
        <p:nvSpPr>
          <p:cNvPr id="5" name="Espaço Reservado para Número de Slide 4">
            <a:extLst>
              <a:ext uri="{FF2B5EF4-FFF2-40B4-BE49-F238E27FC236}">
                <a16:creationId xmlns:a16="http://schemas.microsoft.com/office/drawing/2014/main" id="{BA45A8AE-207C-EEFA-E756-9A9451FA6733}"/>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smtClean="0"/>
              <a:pPr>
                <a:spcAft>
                  <a:spcPts val="600"/>
                </a:spcAft>
              </a:pPr>
              <a:t>20</a:t>
            </a:fld>
            <a:endParaRPr lang="en-US"/>
          </a:p>
        </p:txBody>
      </p:sp>
    </p:spTree>
    <p:extLst>
      <p:ext uri="{BB962C8B-B14F-4D97-AF65-F5344CB8AC3E}">
        <p14:creationId xmlns:p14="http://schemas.microsoft.com/office/powerpoint/2010/main" val="3151869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CC5D98E1-65F1-D8A1-7267-89D22B21AC4C}"/>
              </a:ext>
            </a:extLst>
          </p:cNvPr>
          <p:cNvSpPr>
            <a:spLocks noGrp="1"/>
          </p:cNvSpPr>
          <p:nvPr>
            <p:ph type="title"/>
          </p:nvPr>
        </p:nvSpPr>
        <p:spPr>
          <a:xfrm>
            <a:off x="838200" y="559813"/>
            <a:ext cx="4633785" cy="2397324"/>
          </a:xfrm>
        </p:spPr>
        <p:txBody>
          <a:bodyPr>
            <a:normAutofit/>
          </a:bodyPr>
          <a:lstStyle/>
          <a:p>
            <a:r>
              <a:rPr lang="pt-BR">
                <a:solidFill>
                  <a:schemeClr val="tx2"/>
                </a:solidFill>
              </a:rPr>
              <a:t>Transformador de Corrente (TC)</a:t>
            </a:r>
          </a:p>
        </p:txBody>
      </p:sp>
      <p:sp>
        <p:nvSpPr>
          <p:cNvPr id="3" name="Espaço Reservado para Conteúdo 2">
            <a:extLst>
              <a:ext uri="{FF2B5EF4-FFF2-40B4-BE49-F238E27FC236}">
                <a16:creationId xmlns:a16="http://schemas.microsoft.com/office/drawing/2014/main" id="{6B3D8497-34F1-718F-CF6B-A60E1593C184}"/>
              </a:ext>
            </a:extLst>
          </p:cNvPr>
          <p:cNvSpPr>
            <a:spLocks noGrp="1"/>
          </p:cNvSpPr>
          <p:nvPr>
            <p:ph idx="1"/>
          </p:nvPr>
        </p:nvSpPr>
        <p:spPr>
          <a:xfrm>
            <a:off x="838200" y="3200400"/>
            <a:ext cx="4633486" cy="2912687"/>
          </a:xfrm>
        </p:spPr>
        <p:txBody>
          <a:bodyPr>
            <a:normAutofit/>
          </a:bodyPr>
          <a:lstStyle/>
          <a:p>
            <a:pPr>
              <a:lnSpc>
                <a:spcPct val="100000"/>
              </a:lnSpc>
            </a:pPr>
            <a:r>
              <a:rPr lang="pt-BR" sz="1800" dirty="0">
                <a:solidFill>
                  <a:schemeClr val="tx2"/>
                </a:solidFill>
              </a:rPr>
              <a:t>Precisamos identificar as diferenças entre um TC e um TP visto na aula anterior, veja que o TC possui dois conectores, um de entrada e um de saída. Isso porque a corrente  é medida em série com o circuito lembram? Então o circuito é seccionado pelo TC para que a corrente possa passar por dentro dele, e assim excitar a bobina no primário.</a:t>
            </a:r>
            <a:endParaRPr lang="pt-BR" sz="1800">
              <a:solidFill>
                <a:schemeClr val="tx2"/>
              </a:solidFill>
            </a:endParaRPr>
          </a:p>
        </p:txBody>
      </p:sp>
      <p:sp>
        <p:nvSpPr>
          <p:cNvPr id="31" name="Rectangle 30">
            <a:extLst>
              <a:ext uri="{FF2B5EF4-FFF2-40B4-BE49-F238E27FC236}">
                <a16:creationId xmlns:a16="http://schemas.microsoft.com/office/drawing/2014/main" id="{7F174AE6-83F4-4EF2-8F3A-E34B1822D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00" y="0"/>
            <a:ext cx="617219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4C30E035-0509-409C-B71F-0650ACB14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19800" y="0"/>
            <a:ext cx="6172198"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Imagem 10" descr="Uma imagem contendo trem, pista, bolo, neve&#10;&#10;Descrição gerada automaticamente">
            <a:extLst>
              <a:ext uri="{FF2B5EF4-FFF2-40B4-BE49-F238E27FC236}">
                <a16:creationId xmlns:a16="http://schemas.microsoft.com/office/drawing/2014/main" id="{62B93C69-CD47-5143-67C9-8DAA0B1DE0EC}"/>
              </a:ext>
            </a:extLst>
          </p:cNvPr>
          <p:cNvPicPr>
            <a:picLocks noChangeAspect="1"/>
          </p:cNvPicPr>
          <p:nvPr/>
        </p:nvPicPr>
        <p:blipFill rotWithShape="1">
          <a:blip r:embed="rId3">
            <a:extLst>
              <a:ext uri="{28A0092B-C50C-407E-A947-70E740481C1C}">
                <a14:useLocalDpi xmlns:a14="http://schemas.microsoft.com/office/drawing/2010/main" val="0"/>
              </a:ext>
            </a:extLst>
          </a:blip>
          <a:srcRect t="17455" r="1" b="36296"/>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
        <p:nvSpPr>
          <p:cNvPr id="4" name="Espaço Reservado para Rodapé 3">
            <a:extLst>
              <a:ext uri="{FF2B5EF4-FFF2-40B4-BE49-F238E27FC236}">
                <a16:creationId xmlns:a16="http://schemas.microsoft.com/office/drawing/2014/main" id="{E9355541-9A77-B926-0B05-310CC5577B2F}"/>
              </a:ext>
            </a:extLst>
          </p:cNvPr>
          <p:cNvSpPr>
            <a:spLocks noGrp="1"/>
          </p:cNvSpPr>
          <p:nvPr>
            <p:ph type="ftr" sz="quarter" idx="11"/>
          </p:nvPr>
        </p:nvSpPr>
        <p:spPr>
          <a:xfrm>
            <a:off x="6858000" y="6356350"/>
            <a:ext cx="4114800" cy="365125"/>
          </a:xfrm>
        </p:spPr>
        <p:txBody>
          <a:bodyPr>
            <a:normAutofit/>
          </a:bodyPr>
          <a:lstStyle/>
          <a:p>
            <a:pPr algn="l">
              <a:spcAft>
                <a:spcPts val="600"/>
              </a:spcAft>
            </a:pPr>
            <a:r>
              <a:rPr lang="en-US" dirty="0"/>
              <a:t>TC</a:t>
            </a:r>
          </a:p>
        </p:txBody>
      </p:sp>
      <p:sp>
        <p:nvSpPr>
          <p:cNvPr id="5" name="Espaço Reservado para Número de Slide 4">
            <a:extLst>
              <a:ext uri="{FF2B5EF4-FFF2-40B4-BE49-F238E27FC236}">
                <a16:creationId xmlns:a16="http://schemas.microsoft.com/office/drawing/2014/main" id="{BA45A8AE-207C-EEFA-E756-9A9451FA6733}"/>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smtClean="0"/>
              <a:pPr>
                <a:spcAft>
                  <a:spcPts val="600"/>
                </a:spcAft>
              </a:pPr>
              <a:t>21</a:t>
            </a:fld>
            <a:endParaRPr lang="en-US"/>
          </a:p>
        </p:txBody>
      </p:sp>
    </p:spTree>
    <p:extLst>
      <p:ext uri="{BB962C8B-B14F-4D97-AF65-F5344CB8AC3E}">
        <p14:creationId xmlns:p14="http://schemas.microsoft.com/office/powerpoint/2010/main" val="2269899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8187E08-827D-240E-CCAE-3D1145BF89B1}"/>
              </a:ext>
            </a:extLst>
          </p:cNvPr>
          <p:cNvSpPr>
            <a:spLocks noGrp="1"/>
          </p:cNvSpPr>
          <p:nvPr>
            <p:ph type="title"/>
          </p:nvPr>
        </p:nvSpPr>
        <p:spPr>
          <a:xfrm>
            <a:off x="1198182" y="381000"/>
            <a:ext cx="10003218" cy="1600124"/>
          </a:xfrm>
        </p:spPr>
        <p:txBody>
          <a:bodyPr>
            <a:normAutofit/>
          </a:bodyPr>
          <a:lstStyle/>
          <a:p>
            <a:r>
              <a:rPr lang="pt-BR" dirty="0"/>
              <a:t>Características de um TC</a:t>
            </a:r>
          </a:p>
        </p:txBody>
      </p:sp>
      <p:sp>
        <p:nvSpPr>
          <p:cNvPr id="3" name="Espaço Reservado para Conteúdo 2">
            <a:extLst>
              <a:ext uri="{FF2B5EF4-FFF2-40B4-BE49-F238E27FC236}">
                <a16:creationId xmlns:a16="http://schemas.microsoft.com/office/drawing/2014/main" id="{AADB3676-C01D-E361-3ABA-4BAC15ED1813}"/>
              </a:ext>
            </a:extLst>
          </p:cNvPr>
          <p:cNvSpPr>
            <a:spLocks noGrp="1"/>
          </p:cNvSpPr>
          <p:nvPr>
            <p:ph idx="1"/>
          </p:nvPr>
        </p:nvSpPr>
        <p:spPr>
          <a:xfrm>
            <a:off x="1185756" y="2362200"/>
            <a:ext cx="8796444" cy="3935986"/>
          </a:xfrm>
        </p:spPr>
        <p:txBody>
          <a:bodyPr anchor="ctr">
            <a:normAutofit/>
          </a:bodyPr>
          <a:lstStyle/>
          <a:p>
            <a:pPr marL="0" indent="0">
              <a:buNone/>
            </a:pPr>
            <a:r>
              <a:rPr lang="pt-BR" sz="1800" dirty="0">
                <a:solidFill>
                  <a:schemeClr val="tx1">
                    <a:alpha val="80000"/>
                  </a:schemeClr>
                </a:solidFill>
              </a:rPr>
              <a:t>Um TC pode ser dividido em:</a:t>
            </a:r>
          </a:p>
          <a:p>
            <a:pPr>
              <a:buClrTx/>
            </a:pPr>
            <a:r>
              <a:rPr lang="pt-BR" sz="1800" b="1" dirty="0">
                <a:solidFill>
                  <a:schemeClr val="tx1">
                    <a:alpha val="80000"/>
                  </a:schemeClr>
                </a:solidFill>
              </a:rPr>
              <a:t>TC de medição e TC de proteção</a:t>
            </a:r>
            <a:endParaRPr lang="pt-BR" sz="1800" dirty="0">
              <a:solidFill>
                <a:schemeClr val="tx1">
                  <a:alpha val="80000"/>
                </a:schemeClr>
              </a:solidFill>
            </a:endParaRPr>
          </a:p>
          <a:p>
            <a:pPr>
              <a:buClrTx/>
            </a:pPr>
            <a:r>
              <a:rPr lang="pt-BR" sz="1800" b="1" dirty="0">
                <a:solidFill>
                  <a:schemeClr val="tx1">
                    <a:alpha val="80000"/>
                  </a:schemeClr>
                </a:solidFill>
              </a:rPr>
              <a:t>TC de medição: </a:t>
            </a:r>
            <a:r>
              <a:rPr lang="pt-BR" sz="1800" dirty="0">
                <a:solidFill>
                  <a:schemeClr val="tx1">
                    <a:alpha val="80000"/>
                  </a:schemeClr>
                </a:solidFill>
              </a:rPr>
              <a:t>– É usado para equipamentos como transdutores e medidores.  Baixa saturação e alta precisão ou exatidão.</a:t>
            </a:r>
          </a:p>
          <a:p>
            <a:pPr>
              <a:buClrTx/>
            </a:pPr>
            <a:r>
              <a:rPr lang="pt-BR" sz="1800" b="1" dirty="0">
                <a:solidFill>
                  <a:schemeClr val="tx1">
                    <a:alpha val="80000"/>
                  </a:schemeClr>
                </a:solidFill>
              </a:rPr>
              <a:t>Saturação</a:t>
            </a:r>
            <a:r>
              <a:rPr lang="pt-BR" sz="1800" dirty="0">
                <a:solidFill>
                  <a:schemeClr val="tx1">
                    <a:alpha val="80000"/>
                  </a:schemeClr>
                </a:solidFill>
              </a:rPr>
              <a:t> - é a capacidade de um TC de transformar proporcionalmente a corrente do primário no secundário. O TC de medição tem baixa saturação, pois em um curto onde a corrente no primário pode chegar na ordem dos quilo amperes, é interessante que a corrente no secundário que vai para o medidor não ultrapasse seu limites de segurança;</a:t>
            </a:r>
          </a:p>
          <a:p>
            <a:pPr>
              <a:buClrTx/>
            </a:pPr>
            <a:r>
              <a:rPr lang="pt-BR" sz="1800" b="1" dirty="0">
                <a:solidFill>
                  <a:schemeClr val="tx1">
                    <a:alpha val="80000"/>
                  </a:schemeClr>
                </a:solidFill>
              </a:rPr>
              <a:t>Alta precisão </a:t>
            </a:r>
            <a:r>
              <a:rPr lang="pt-BR" sz="1800" dirty="0">
                <a:solidFill>
                  <a:schemeClr val="tx1">
                    <a:alpha val="80000"/>
                  </a:schemeClr>
                </a:solidFill>
              </a:rPr>
              <a:t>– Por se tratar de medição, é importante que ele consiga ser o mais preciso possível, para que não se tenha perdas energéticas na medição.</a:t>
            </a:r>
          </a:p>
          <a:p>
            <a:pPr marL="0" indent="0">
              <a:buNone/>
            </a:pPr>
            <a:endParaRPr lang="pt-BR" sz="1800" dirty="0">
              <a:solidFill>
                <a:schemeClr val="tx1">
                  <a:alpha val="80000"/>
                </a:schemeClr>
              </a:solidFill>
            </a:endParaRPr>
          </a:p>
        </p:txBody>
      </p:sp>
      <p:sp>
        <p:nvSpPr>
          <p:cNvPr id="4" name="Espaço Reservado para Rodapé 3">
            <a:extLst>
              <a:ext uri="{FF2B5EF4-FFF2-40B4-BE49-F238E27FC236}">
                <a16:creationId xmlns:a16="http://schemas.microsoft.com/office/drawing/2014/main" id="{037BAFDD-5A98-E1E2-3C35-9F8C500FCD09}"/>
              </a:ext>
            </a:extLst>
          </p:cNvPr>
          <p:cNvSpPr>
            <a:spLocks noGrp="1"/>
          </p:cNvSpPr>
          <p:nvPr>
            <p:ph type="ftr" sz="quarter" idx="11"/>
          </p:nvPr>
        </p:nvSpPr>
        <p:spPr>
          <a:xfrm>
            <a:off x="4106262" y="6327648"/>
            <a:ext cx="3976429" cy="365125"/>
          </a:xfrm>
        </p:spPr>
        <p:txBody>
          <a:bodyPr>
            <a:normAutofit/>
          </a:bodyPr>
          <a:lstStyle/>
          <a:p>
            <a:pPr>
              <a:spcAft>
                <a:spcPts val="600"/>
              </a:spcAft>
            </a:pPr>
            <a:r>
              <a:rPr lang="en-US">
                <a:solidFill>
                  <a:schemeClr val="tx1">
                    <a:alpha val="60000"/>
                  </a:schemeClr>
                </a:solidFill>
              </a:rPr>
              <a:t>Subestações elétricas</a:t>
            </a:r>
          </a:p>
        </p:txBody>
      </p:sp>
      <p:sp>
        <p:nvSpPr>
          <p:cNvPr id="5" name="Espaço Reservado para Número de Slide 4">
            <a:extLst>
              <a:ext uri="{FF2B5EF4-FFF2-40B4-BE49-F238E27FC236}">
                <a16:creationId xmlns:a16="http://schemas.microsoft.com/office/drawing/2014/main" id="{09A19FEE-1C76-5128-894C-BB064F2509CB}"/>
              </a:ext>
            </a:extLst>
          </p:cNvPr>
          <p:cNvSpPr>
            <a:spLocks noGrp="1"/>
          </p:cNvSpPr>
          <p:nvPr>
            <p:ph type="sldNum" sz="quarter" idx="12"/>
          </p:nvPr>
        </p:nvSpPr>
        <p:spPr>
          <a:xfrm>
            <a:off x="10186908" y="6327648"/>
            <a:ext cx="1166892"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22</a:t>
            </a:fld>
            <a:endParaRPr lang="en-US">
              <a:solidFill>
                <a:schemeClr val="tx1">
                  <a:alpha val="60000"/>
                </a:schemeClr>
              </a:solidFill>
            </a:endParaRPr>
          </a:p>
        </p:txBody>
      </p:sp>
    </p:spTree>
    <p:extLst>
      <p:ext uri="{BB962C8B-B14F-4D97-AF65-F5344CB8AC3E}">
        <p14:creationId xmlns:p14="http://schemas.microsoft.com/office/powerpoint/2010/main" val="2636359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8187E08-827D-240E-CCAE-3D1145BF89B1}"/>
              </a:ext>
            </a:extLst>
          </p:cNvPr>
          <p:cNvSpPr>
            <a:spLocks noGrp="1"/>
          </p:cNvSpPr>
          <p:nvPr>
            <p:ph type="title"/>
          </p:nvPr>
        </p:nvSpPr>
        <p:spPr>
          <a:xfrm>
            <a:off x="1198182" y="381000"/>
            <a:ext cx="10003218" cy="1600124"/>
          </a:xfrm>
        </p:spPr>
        <p:txBody>
          <a:bodyPr>
            <a:normAutofit/>
          </a:bodyPr>
          <a:lstStyle/>
          <a:p>
            <a:r>
              <a:rPr lang="pt-BR" dirty="0"/>
              <a:t>Características de um TC</a:t>
            </a:r>
          </a:p>
        </p:txBody>
      </p:sp>
      <p:sp>
        <p:nvSpPr>
          <p:cNvPr id="3" name="Espaço Reservado para Conteúdo 2">
            <a:extLst>
              <a:ext uri="{FF2B5EF4-FFF2-40B4-BE49-F238E27FC236}">
                <a16:creationId xmlns:a16="http://schemas.microsoft.com/office/drawing/2014/main" id="{AADB3676-C01D-E361-3ABA-4BAC15ED1813}"/>
              </a:ext>
            </a:extLst>
          </p:cNvPr>
          <p:cNvSpPr>
            <a:spLocks noGrp="1"/>
          </p:cNvSpPr>
          <p:nvPr>
            <p:ph idx="1"/>
          </p:nvPr>
        </p:nvSpPr>
        <p:spPr>
          <a:xfrm>
            <a:off x="1185756" y="2362200"/>
            <a:ext cx="8796444" cy="3935986"/>
          </a:xfrm>
        </p:spPr>
        <p:txBody>
          <a:bodyPr anchor="ctr">
            <a:normAutofit fontScale="92500" lnSpcReduction="20000"/>
          </a:bodyPr>
          <a:lstStyle/>
          <a:p>
            <a:pPr marL="0" indent="0">
              <a:buNone/>
            </a:pPr>
            <a:r>
              <a:rPr lang="pt-BR" sz="1800" dirty="0">
                <a:solidFill>
                  <a:schemeClr val="tx1">
                    <a:alpha val="80000"/>
                  </a:schemeClr>
                </a:solidFill>
              </a:rPr>
              <a:t>Um TC pode ser dividido em:</a:t>
            </a:r>
          </a:p>
          <a:p>
            <a:pPr>
              <a:buClrTx/>
            </a:pPr>
            <a:r>
              <a:rPr lang="pt-BR" sz="1800" b="1" dirty="0">
                <a:solidFill>
                  <a:schemeClr val="tx1">
                    <a:alpha val="80000"/>
                  </a:schemeClr>
                </a:solidFill>
              </a:rPr>
              <a:t>TC de medição e TC de proteção</a:t>
            </a:r>
            <a:endParaRPr lang="pt-BR" sz="1800" dirty="0">
              <a:solidFill>
                <a:schemeClr val="tx1">
                  <a:alpha val="80000"/>
                </a:schemeClr>
              </a:solidFill>
            </a:endParaRPr>
          </a:p>
          <a:p>
            <a:pPr>
              <a:buClrTx/>
            </a:pPr>
            <a:r>
              <a:rPr lang="pt-BR" sz="1800" b="1" dirty="0">
                <a:solidFill>
                  <a:schemeClr val="tx1">
                    <a:alpha val="80000"/>
                  </a:schemeClr>
                </a:solidFill>
              </a:rPr>
              <a:t>TC de proteção: </a:t>
            </a:r>
            <a:r>
              <a:rPr lang="pt-BR" sz="1800" dirty="0">
                <a:solidFill>
                  <a:schemeClr val="tx1">
                    <a:alpha val="80000"/>
                  </a:schemeClr>
                </a:solidFill>
              </a:rPr>
              <a:t>– É usado para equipamentos de controle e proteção, nossos conhecidos relés de proteções.  Os </a:t>
            </a:r>
            <a:r>
              <a:rPr lang="pt-BR" sz="1800" dirty="0" err="1">
                <a:solidFill>
                  <a:schemeClr val="tx1">
                    <a:alpha val="80000"/>
                  </a:schemeClr>
                </a:solidFill>
              </a:rPr>
              <a:t>TC´s</a:t>
            </a:r>
            <a:r>
              <a:rPr lang="pt-BR" sz="1800" dirty="0">
                <a:solidFill>
                  <a:schemeClr val="tx1">
                    <a:alpha val="80000"/>
                  </a:schemeClr>
                </a:solidFill>
              </a:rPr>
              <a:t> de proteções possuem Alta saturação e baixa precisão ou exatidão.</a:t>
            </a:r>
          </a:p>
          <a:p>
            <a:pPr>
              <a:buClrTx/>
            </a:pPr>
            <a:r>
              <a:rPr lang="pt-BR" sz="1800" b="1" dirty="0">
                <a:solidFill>
                  <a:schemeClr val="tx1">
                    <a:alpha val="80000"/>
                  </a:schemeClr>
                </a:solidFill>
              </a:rPr>
              <a:t>Saturação</a:t>
            </a:r>
            <a:r>
              <a:rPr lang="pt-BR" sz="1800" dirty="0">
                <a:solidFill>
                  <a:schemeClr val="tx1">
                    <a:alpha val="80000"/>
                  </a:schemeClr>
                </a:solidFill>
              </a:rPr>
              <a:t> - é a capacidade de um TC de transformar proporcionalmente a corrente do primário no secundário. O TC de proteção tem alta saturação, pois em um curto onde a corrente no primário pode chegar na ordem dos quilo amperes, é interessante que a corrente no secundário que vai para o relé de proteção reflita fielmente a corrente do primário, as entradas dos relés são mais resistentes a altas correntes, e o relé precisa medir a alta corrente do sistema nos casos de curto circuito</a:t>
            </a:r>
          </a:p>
          <a:p>
            <a:pPr>
              <a:buClrTx/>
            </a:pPr>
            <a:r>
              <a:rPr lang="pt-BR" sz="1800" b="1" dirty="0">
                <a:solidFill>
                  <a:schemeClr val="tx1">
                    <a:alpha val="80000"/>
                  </a:schemeClr>
                </a:solidFill>
              </a:rPr>
              <a:t>Alta precisão </a:t>
            </a:r>
            <a:r>
              <a:rPr lang="pt-BR" sz="1800" dirty="0">
                <a:solidFill>
                  <a:schemeClr val="tx1">
                    <a:alpha val="80000"/>
                  </a:schemeClr>
                </a:solidFill>
              </a:rPr>
              <a:t>– Diferente do medidor o relé de proteção não precisa trabalhar com uma exatidão igualada ao TC de medição.</a:t>
            </a:r>
          </a:p>
          <a:p>
            <a:pPr marL="0" indent="0">
              <a:buNone/>
            </a:pPr>
            <a:endParaRPr lang="pt-BR" sz="1800" dirty="0">
              <a:solidFill>
                <a:schemeClr val="tx1">
                  <a:alpha val="80000"/>
                </a:schemeClr>
              </a:solidFill>
            </a:endParaRPr>
          </a:p>
        </p:txBody>
      </p:sp>
      <p:sp>
        <p:nvSpPr>
          <p:cNvPr id="4" name="Espaço Reservado para Rodapé 3">
            <a:extLst>
              <a:ext uri="{FF2B5EF4-FFF2-40B4-BE49-F238E27FC236}">
                <a16:creationId xmlns:a16="http://schemas.microsoft.com/office/drawing/2014/main" id="{037BAFDD-5A98-E1E2-3C35-9F8C500FCD09}"/>
              </a:ext>
            </a:extLst>
          </p:cNvPr>
          <p:cNvSpPr>
            <a:spLocks noGrp="1"/>
          </p:cNvSpPr>
          <p:nvPr>
            <p:ph type="ftr" sz="quarter" idx="11"/>
          </p:nvPr>
        </p:nvSpPr>
        <p:spPr>
          <a:xfrm>
            <a:off x="4106262" y="6327648"/>
            <a:ext cx="3976429" cy="365125"/>
          </a:xfrm>
        </p:spPr>
        <p:txBody>
          <a:bodyPr>
            <a:normAutofit/>
          </a:bodyPr>
          <a:lstStyle/>
          <a:p>
            <a:pPr>
              <a:spcAft>
                <a:spcPts val="600"/>
              </a:spcAft>
            </a:pPr>
            <a:r>
              <a:rPr lang="en-US">
                <a:solidFill>
                  <a:schemeClr val="tx1">
                    <a:alpha val="60000"/>
                  </a:schemeClr>
                </a:solidFill>
              </a:rPr>
              <a:t>Subestações elétricas</a:t>
            </a:r>
          </a:p>
        </p:txBody>
      </p:sp>
      <p:sp>
        <p:nvSpPr>
          <p:cNvPr id="5" name="Espaço Reservado para Número de Slide 4">
            <a:extLst>
              <a:ext uri="{FF2B5EF4-FFF2-40B4-BE49-F238E27FC236}">
                <a16:creationId xmlns:a16="http://schemas.microsoft.com/office/drawing/2014/main" id="{09A19FEE-1C76-5128-894C-BB064F2509CB}"/>
              </a:ext>
            </a:extLst>
          </p:cNvPr>
          <p:cNvSpPr>
            <a:spLocks noGrp="1"/>
          </p:cNvSpPr>
          <p:nvPr>
            <p:ph type="sldNum" sz="quarter" idx="12"/>
          </p:nvPr>
        </p:nvSpPr>
        <p:spPr>
          <a:xfrm>
            <a:off x="10186908" y="6327648"/>
            <a:ext cx="1166892"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23</a:t>
            </a:fld>
            <a:endParaRPr lang="en-US">
              <a:solidFill>
                <a:schemeClr val="tx1">
                  <a:alpha val="60000"/>
                </a:schemeClr>
              </a:solidFill>
            </a:endParaRPr>
          </a:p>
        </p:txBody>
      </p:sp>
    </p:spTree>
    <p:extLst>
      <p:ext uri="{BB962C8B-B14F-4D97-AF65-F5344CB8AC3E}">
        <p14:creationId xmlns:p14="http://schemas.microsoft.com/office/powerpoint/2010/main" val="1224859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8187E08-827D-240E-CCAE-3D1145BF89B1}"/>
              </a:ext>
            </a:extLst>
          </p:cNvPr>
          <p:cNvSpPr>
            <a:spLocks noGrp="1"/>
          </p:cNvSpPr>
          <p:nvPr>
            <p:ph type="title"/>
          </p:nvPr>
        </p:nvSpPr>
        <p:spPr>
          <a:xfrm>
            <a:off x="1198182" y="381000"/>
            <a:ext cx="10003218" cy="1600124"/>
          </a:xfrm>
        </p:spPr>
        <p:txBody>
          <a:bodyPr>
            <a:normAutofit/>
          </a:bodyPr>
          <a:lstStyle/>
          <a:p>
            <a:r>
              <a:rPr lang="pt-BR" dirty="0"/>
              <a:t>Características de um TC</a:t>
            </a:r>
          </a:p>
        </p:txBody>
      </p:sp>
      <p:sp>
        <p:nvSpPr>
          <p:cNvPr id="3" name="Espaço Reservado para Conteúdo 2">
            <a:extLst>
              <a:ext uri="{FF2B5EF4-FFF2-40B4-BE49-F238E27FC236}">
                <a16:creationId xmlns:a16="http://schemas.microsoft.com/office/drawing/2014/main" id="{AADB3676-C01D-E361-3ABA-4BAC15ED1813}"/>
              </a:ext>
            </a:extLst>
          </p:cNvPr>
          <p:cNvSpPr>
            <a:spLocks noGrp="1"/>
          </p:cNvSpPr>
          <p:nvPr>
            <p:ph idx="1"/>
          </p:nvPr>
        </p:nvSpPr>
        <p:spPr>
          <a:xfrm>
            <a:off x="1185756" y="2362200"/>
            <a:ext cx="8796444" cy="3935986"/>
          </a:xfrm>
        </p:spPr>
        <p:txBody>
          <a:bodyPr anchor="ctr">
            <a:normAutofit fontScale="92500" lnSpcReduction="20000"/>
          </a:bodyPr>
          <a:lstStyle/>
          <a:p>
            <a:pPr marL="0" indent="0">
              <a:buNone/>
            </a:pPr>
            <a:r>
              <a:rPr lang="pt-BR" sz="1800" dirty="0">
                <a:solidFill>
                  <a:schemeClr val="tx1">
                    <a:alpha val="80000"/>
                  </a:schemeClr>
                </a:solidFill>
              </a:rPr>
              <a:t>Em um TC é importante observarmos vários fatores:</a:t>
            </a:r>
          </a:p>
          <a:p>
            <a:r>
              <a:rPr lang="pt-BR" sz="1800" dirty="0">
                <a:solidFill>
                  <a:schemeClr val="tx1">
                    <a:alpha val="80000"/>
                  </a:schemeClr>
                </a:solidFill>
              </a:rPr>
              <a:t>E um deles é a relação de transformação de corrente (RTC).</a:t>
            </a:r>
          </a:p>
          <a:p>
            <a:pPr marL="0" indent="0">
              <a:buNone/>
            </a:pPr>
            <a:r>
              <a:rPr lang="pt-BR" sz="1800" dirty="0">
                <a:solidFill>
                  <a:schemeClr val="tx1">
                    <a:alpha val="80000"/>
                  </a:schemeClr>
                </a:solidFill>
              </a:rPr>
              <a:t>A relação em um TC em modos práticos, é a divisão da corrente do primário pela corrente do secundário. Ou seja,  </a:t>
            </a:r>
            <a:r>
              <a:rPr lang="pt-BR" sz="1800" b="1" dirty="0">
                <a:solidFill>
                  <a:schemeClr val="tx1">
                    <a:alpha val="80000"/>
                  </a:schemeClr>
                </a:solidFill>
              </a:rPr>
              <a:t>RTC = </a:t>
            </a:r>
            <a:r>
              <a:rPr lang="pt-BR" sz="1800" b="1" dirty="0" err="1">
                <a:solidFill>
                  <a:schemeClr val="tx1">
                    <a:alpha val="80000"/>
                  </a:schemeClr>
                </a:solidFill>
              </a:rPr>
              <a:t>Aprim</a:t>
            </a:r>
            <a:r>
              <a:rPr lang="pt-BR" sz="1800" b="1" dirty="0">
                <a:solidFill>
                  <a:schemeClr val="tx1">
                    <a:alpha val="80000"/>
                  </a:schemeClr>
                </a:solidFill>
              </a:rPr>
              <a:t>/</a:t>
            </a:r>
            <a:r>
              <a:rPr lang="pt-BR" sz="1800" b="1" dirty="0" err="1">
                <a:solidFill>
                  <a:schemeClr val="tx1">
                    <a:alpha val="80000"/>
                  </a:schemeClr>
                </a:solidFill>
              </a:rPr>
              <a:t>Asec</a:t>
            </a:r>
            <a:r>
              <a:rPr lang="pt-BR" sz="1800" dirty="0">
                <a:solidFill>
                  <a:schemeClr val="tx1">
                    <a:alpha val="80000"/>
                  </a:schemeClr>
                </a:solidFill>
              </a:rPr>
              <a:t>.</a:t>
            </a:r>
          </a:p>
          <a:p>
            <a:pPr marL="0" indent="0">
              <a:buNone/>
            </a:pPr>
            <a:r>
              <a:rPr lang="pt-BR" sz="1800" dirty="0">
                <a:solidFill>
                  <a:schemeClr val="tx1">
                    <a:alpha val="80000"/>
                  </a:schemeClr>
                </a:solidFill>
              </a:rPr>
              <a:t>A corrente do secundário dos </a:t>
            </a:r>
            <a:r>
              <a:rPr lang="pt-BR" sz="1800" dirty="0" err="1">
                <a:solidFill>
                  <a:schemeClr val="tx1">
                    <a:alpha val="80000"/>
                  </a:schemeClr>
                </a:solidFill>
              </a:rPr>
              <a:t>TC´s</a:t>
            </a:r>
            <a:r>
              <a:rPr lang="pt-BR" sz="1800" dirty="0">
                <a:solidFill>
                  <a:schemeClr val="tx1">
                    <a:alpha val="80000"/>
                  </a:schemeClr>
                </a:solidFill>
              </a:rPr>
              <a:t> foram padronizadas, assim como as entradas dos equipamentos de medição e proteção. Geralmente é dada em 5A, mas hoje em dia é muito fácil encontrar TC com secundário para 1A.</a:t>
            </a:r>
          </a:p>
          <a:p>
            <a:pPr marL="0" indent="0">
              <a:buNone/>
            </a:pPr>
            <a:r>
              <a:rPr lang="pt-BR" sz="1800" dirty="0">
                <a:solidFill>
                  <a:schemeClr val="tx1">
                    <a:alpha val="80000"/>
                  </a:schemeClr>
                </a:solidFill>
              </a:rPr>
              <a:t>E o que seria o RTC mesmo?</a:t>
            </a:r>
          </a:p>
          <a:p>
            <a:pPr marL="0" indent="0">
              <a:buNone/>
            </a:pPr>
            <a:r>
              <a:rPr lang="pt-BR" sz="1800" dirty="0">
                <a:solidFill>
                  <a:schemeClr val="tx1">
                    <a:alpha val="80000"/>
                  </a:schemeClr>
                </a:solidFill>
              </a:rPr>
              <a:t>Vamos supor que a corrente de um circuito seja no máximo 600 amperes, então você terá que instalar um TC que não tenha uma corrente de saturação menor e nem iguala a esta. Então podemos pensar em um TC de 800 amperes no primário, sabendo que, nosso secundário é padronizado em 5A, teremos então uma relação de 800/5 ou um, RTC de 160.</a:t>
            </a:r>
          </a:p>
        </p:txBody>
      </p:sp>
      <p:sp>
        <p:nvSpPr>
          <p:cNvPr id="4" name="Espaço Reservado para Rodapé 3">
            <a:extLst>
              <a:ext uri="{FF2B5EF4-FFF2-40B4-BE49-F238E27FC236}">
                <a16:creationId xmlns:a16="http://schemas.microsoft.com/office/drawing/2014/main" id="{037BAFDD-5A98-E1E2-3C35-9F8C500FCD09}"/>
              </a:ext>
            </a:extLst>
          </p:cNvPr>
          <p:cNvSpPr>
            <a:spLocks noGrp="1"/>
          </p:cNvSpPr>
          <p:nvPr>
            <p:ph type="ftr" sz="quarter" idx="11"/>
          </p:nvPr>
        </p:nvSpPr>
        <p:spPr>
          <a:xfrm>
            <a:off x="4106262" y="6327648"/>
            <a:ext cx="3976429" cy="365125"/>
          </a:xfrm>
        </p:spPr>
        <p:txBody>
          <a:bodyPr>
            <a:normAutofit/>
          </a:bodyPr>
          <a:lstStyle/>
          <a:p>
            <a:pPr>
              <a:spcAft>
                <a:spcPts val="600"/>
              </a:spcAft>
            </a:pPr>
            <a:r>
              <a:rPr lang="en-US">
                <a:solidFill>
                  <a:schemeClr val="tx1">
                    <a:alpha val="60000"/>
                  </a:schemeClr>
                </a:solidFill>
              </a:rPr>
              <a:t>Subestações elétricas</a:t>
            </a:r>
          </a:p>
        </p:txBody>
      </p:sp>
      <p:sp>
        <p:nvSpPr>
          <p:cNvPr id="5" name="Espaço Reservado para Número de Slide 4">
            <a:extLst>
              <a:ext uri="{FF2B5EF4-FFF2-40B4-BE49-F238E27FC236}">
                <a16:creationId xmlns:a16="http://schemas.microsoft.com/office/drawing/2014/main" id="{09A19FEE-1C76-5128-894C-BB064F2509CB}"/>
              </a:ext>
            </a:extLst>
          </p:cNvPr>
          <p:cNvSpPr>
            <a:spLocks noGrp="1"/>
          </p:cNvSpPr>
          <p:nvPr>
            <p:ph type="sldNum" sz="quarter" idx="12"/>
          </p:nvPr>
        </p:nvSpPr>
        <p:spPr>
          <a:xfrm>
            <a:off x="10186908" y="6327648"/>
            <a:ext cx="1166892"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24</a:t>
            </a:fld>
            <a:endParaRPr lang="en-US">
              <a:solidFill>
                <a:schemeClr val="tx1">
                  <a:alpha val="60000"/>
                </a:schemeClr>
              </a:solidFill>
            </a:endParaRPr>
          </a:p>
        </p:txBody>
      </p:sp>
    </p:spTree>
    <p:extLst>
      <p:ext uri="{BB962C8B-B14F-4D97-AF65-F5344CB8AC3E}">
        <p14:creationId xmlns:p14="http://schemas.microsoft.com/office/powerpoint/2010/main" val="2080191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8187E08-827D-240E-CCAE-3D1145BF89B1}"/>
              </a:ext>
            </a:extLst>
          </p:cNvPr>
          <p:cNvSpPr>
            <a:spLocks noGrp="1"/>
          </p:cNvSpPr>
          <p:nvPr>
            <p:ph type="title"/>
          </p:nvPr>
        </p:nvSpPr>
        <p:spPr>
          <a:xfrm>
            <a:off x="838201" y="559813"/>
            <a:ext cx="2819399" cy="5577934"/>
          </a:xfrm>
        </p:spPr>
        <p:txBody>
          <a:bodyPr>
            <a:normAutofit/>
          </a:bodyPr>
          <a:lstStyle/>
          <a:p>
            <a:r>
              <a:rPr lang="pt-BR" sz="2800"/>
              <a:t>Características de um TC</a:t>
            </a:r>
          </a:p>
        </p:txBody>
      </p:sp>
      <p:sp>
        <p:nvSpPr>
          <p:cNvPr id="4" name="Espaço Reservado para Rodapé 3">
            <a:extLst>
              <a:ext uri="{FF2B5EF4-FFF2-40B4-BE49-F238E27FC236}">
                <a16:creationId xmlns:a16="http://schemas.microsoft.com/office/drawing/2014/main" id="{037BAFDD-5A98-E1E2-3C35-9F8C500FCD09}"/>
              </a:ext>
            </a:extLst>
          </p:cNvPr>
          <p:cNvSpPr>
            <a:spLocks noGrp="1"/>
          </p:cNvSpPr>
          <p:nvPr>
            <p:ph type="ftr" sz="quarter" idx="11"/>
          </p:nvPr>
        </p:nvSpPr>
        <p:spPr>
          <a:xfrm>
            <a:off x="6615516" y="6327648"/>
            <a:ext cx="3688417" cy="365125"/>
          </a:xfrm>
        </p:spPr>
        <p:txBody>
          <a:bodyPr>
            <a:normAutofit/>
          </a:bodyPr>
          <a:lstStyle/>
          <a:p>
            <a:pPr algn="l">
              <a:spcAft>
                <a:spcPts val="600"/>
              </a:spcAft>
            </a:pPr>
            <a:r>
              <a:rPr lang="en-US">
                <a:solidFill>
                  <a:schemeClr val="tx1">
                    <a:alpha val="60000"/>
                  </a:schemeClr>
                </a:solidFill>
              </a:rPr>
              <a:t>Subestações elétricas</a:t>
            </a:r>
          </a:p>
        </p:txBody>
      </p:sp>
      <p:sp>
        <p:nvSpPr>
          <p:cNvPr id="5" name="Espaço Reservado para Número de Slide 4">
            <a:extLst>
              <a:ext uri="{FF2B5EF4-FFF2-40B4-BE49-F238E27FC236}">
                <a16:creationId xmlns:a16="http://schemas.microsoft.com/office/drawing/2014/main" id="{09A19FEE-1C76-5128-894C-BB064F2509CB}"/>
              </a:ext>
            </a:extLst>
          </p:cNvPr>
          <p:cNvSpPr>
            <a:spLocks noGrp="1"/>
          </p:cNvSpPr>
          <p:nvPr>
            <p:ph type="sldNum" sz="quarter" idx="12"/>
          </p:nvPr>
        </p:nvSpPr>
        <p:spPr>
          <a:xfrm>
            <a:off x="10668000" y="6327648"/>
            <a:ext cx="6858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25</a:t>
            </a:fld>
            <a:endParaRPr lang="en-US">
              <a:solidFill>
                <a:schemeClr val="tx1">
                  <a:alpha val="60000"/>
                </a:schemeClr>
              </a:solidFill>
            </a:endParaRPr>
          </a:p>
        </p:txBody>
      </p:sp>
      <p:graphicFrame>
        <p:nvGraphicFramePr>
          <p:cNvPr id="30" name="Espaço Reservado para Conteúdo 2">
            <a:extLst>
              <a:ext uri="{FF2B5EF4-FFF2-40B4-BE49-F238E27FC236}">
                <a16:creationId xmlns:a16="http://schemas.microsoft.com/office/drawing/2014/main" id="{A6B591EB-3233-36EF-E625-4A3A5D45A627}"/>
              </a:ext>
            </a:extLst>
          </p:cNvPr>
          <p:cNvGraphicFramePr>
            <a:graphicFrameLocks noGrp="1"/>
          </p:cNvGraphicFramePr>
          <p:nvPr>
            <p:ph idx="1"/>
            <p:extLst>
              <p:ext uri="{D42A27DB-BD31-4B8C-83A1-F6EECF244321}">
                <p14:modId xmlns:p14="http://schemas.microsoft.com/office/powerpoint/2010/main" val="202681685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5443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3" name="Picture 3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836C8885-CCA9-C1AF-D41E-5196728CCB7B}"/>
              </a:ext>
            </a:extLst>
          </p:cNvPr>
          <p:cNvSpPr>
            <a:spLocks noGrp="1"/>
          </p:cNvSpPr>
          <p:nvPr>
            <p:ph type="title"/>
          </p:nvPr>
        </p:nvSpPr>
        <p:spPr>
          <a:xfrm>
            <a:off x="996275" y="163351"/>
            <a:ext cx="5996619" cy="1979884"/>
          </a:xfrm>
        </p:spPr>
        <p:txBody>
          <a:bodyPr vert="horz" lIns="91440" tIns="45720" rIns="91440" bIns="45720" rtlCol="0" anchor="ctr">
            <a:normAutofit/>
          </a:bodyPr>
          <a:lstStyle/>
          <a:p>
            <a:r>
              <a:rPr lang="en-US">
                <a:solidFill>
                  <a:schemeClr val="tx2"/>
                </a:solidFill>
              </a:rPr>
              <a:t>RTC na Prática</a:t>
            </a:r>
            <a:endParaRPr lang="en-US" dirty="0">
              <a:solidFill>
                <a:schemeClr val="tx2"/>
              </a:solidFill>
            </a:endParaRPr>
          </a:p>
        </p:txBody>
      </p:sp>
      <p:sp>
        <p:nvSpPr>
          <p:cNvPr id="3" name="Espaço Reservado para Conteúdo 2">
            <a:extLst>
              <a:ext uri="{FF2B5EF4-FFF2-40B4-BE49-F238E27FC236}">
                <a16:creationId xmlns:a16="http://schemas.microsoft.com/office/drawing/2014/main" id="{6701E1C2-37EF-0ABB-5917-CC169088F165}"/>
              </a:ext>
            </a:extLst>
          </p:cNvPr>
          <p:cNvSpPr>
            <a:spLocks noGrp="1"/>
          </p:cNvSpPr>
          <p:nvPr>
            <p:ph idx="1"/>
          </p:nvPr>
        </p:nvSpPr>
        <p:spPr>
          <a:xfrm>
            <a:off x="7185429" y="149448"/>
            <a:ext cx="3997745" cy="1982269"/>
          </a:xfrm>
        </p:spPr>
        <p:txBody>
          <a:bodyPr vert="horz" lIns="91440" tIns="45720" rIns="91440" bIns="45720" rtlCol="0" anchor="ctr">
            <a:normAutofit/>
          </a:bodyPr>
          <a:lstStyle/>
          <a:p>
            <a:pPr marL="0" indent="0">
              <a:buNone/>
            </a:pPr>
            <a:r>
              <a:rPr lang="en-US" sz="2200">
                <a:solidFill>
                  <a:schemeClr val="tx2">
                    <a:alpha val="80000"/>
                  </a:schemeClr>
                </a:solidFill>
                <a:hlinkClick r:id="rId3" action="ppaction://hlinkfile"/>
              </a:rPr>
              <a:t>Planilha de RTC</a:t>
            </a:r>
            <a:endParaRPr lang="en-US" sz="2200">
              <a:solidFill>
                <a:schemeClr val="tx2">
                  <a:alpha val="80000"/>
                </a:schemeClr>
              </a:solidFill>
            </a:endParaRPr>
          </a:p>
        </p:txBody>
      </p:sp>
      <p:sp>
        <p:nvSpPr>
          <p:cNvPr id="39" name="Rectangle 38">
            <a:extLst>
              <a:ext uri="{FF2B5EF4-FFF2-40B4-BE49-F238E27FC236}">
                <a16:creationId xmlns:a16="http://schemas.microsoft.com/office/drawing/2014/main" id="{EE0EF321-8351-49AB-BA30-A90615C80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8716"/>
            <a:ext cx="12192000" cy="4594915"/>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7F729D3C-986A-4A27-A9FF-0A07A095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6" y="2258716"/>
            <a:ext cx="12191999" cy="4608809"/>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Imagem 12">
            <a:extLst>
              <a:ext uri="{FF2B5EF4-FFF2-40B4-BE49-F238E27FC236}">
                <a16:creationId xmlns:a16="http://schemas.microsoft.com/office/drawing/2014/main" id="{2C65541E-A6FB-B3E7-419C-3680669AF989}"/>
              </a:ext>
            </a:extLst>
          </p:cNvPr>
          <p:cNvPicPr>
            <a:picLocks noChangeAspect="1"/>
          </p:cNvPicPr>
          <p:nvPr/>
        </p:nvPicPr>
        <p:blipFill>
          <a:blip r:embed="rId5"/>
          <a:stretch>
            <a:fillRect/>
          </a:stretch>
        </p:blipFill>
        <p:spPr>
          <a:xfrm>
            <a:off x="1903765" y="2325774"/>
            <a:ext cx="8078435" cy="3998825"/>
          </a:xfrm>
          <a:prstGeom prst="rect">
            <a:avLst/>
          </a:prstGeom>
        </p:spPr>
      </p:pic>
      <p:sp>
        <p:nvSpPr>
          <p:cNvPr id="4" name="Espaço Reservado para Rodapé 3">
            <a:extLst>
              <a:ext uri="{FF2B5EF4-FFF2-40B4-BE49-F238E27FC236}">
                <a16:creationId xmlns:a16="http://schemas.microsoft.com/office/drawing/2014/main" id="{569A802B-AFD4-F170-2D76-7D9057AEC5E7}"/>
              </a:ext>
            </a:extLst>
          </p:cNvPr>
          <p:cNvSpPr>
            <a:spLocks noGrp="1"/>
          </p:cNvSpPr>
          <p:nvPr>
            <p:ph type="ftr" sz="quarter" idx="11"/>
          </p:nvPr>
        </p:nvSpPr>
        <p:spPr>
          <a:xfrm>
            <a:off x="4038600" y="6324600"/>
            <a:ext cx="4114800" cy="365125"/>
          </a:xfrm>
        </p:spPr>
        <p:txBody>
          <a:bodyPr vert="horz" lIns="91440" tIns="45720" rIns="91440" bIns="45720" rtlCol="0" anchor="ctr">
            <a:normAutofit/>
          </a:bodyPr>
          <a:lstStyle/>
          <a:p>
            <a:pPr>
              <a:spcAft>
                <a:spcPts val="600"/>
              </a:spcAft>
            </a:pPr>
            <a:r>
              <a:rPr lang="en-US" kern="1200">
                <a:solidFill>
                  <a:schemeClr val="bg1">
                    <a:alpha val="60000"/>
                  </a:schemeClr>
                </a:solidFill>
                <a:latin typeface="+mn-lt"/>
                <a:ea typeface="+mn-ea"/>
                <a:cs typeface="+mn-cs"/>
              </a:rPr>
              <a:t>Subestações elétricas</a:t>
            </a:r>
          </a:p>
        </p:txBody>
      </p:sp>
      <p:sp>
        <p:nvSpPr>
          <p:cNvPr id="5" name="Espaço Reservado para Número de Slide 4">
            <a:extLst>
              <a:ext uri="{FF2B5EF4-FFF2-40B4-BE49-F238E27FC236}">
                <a16:creationId xmlns:a16="http://schemas.microsoft.com/office/drawing/2014/main" id="{397C63AE-5490-09E5-8A21-F95914EED830}"/>
              </a:ext>
            </a:extLst>
          </p:cNvPr>
          <p:cNvSpPr>
            <a:spLocks noGrp="1"/>
          </p:cNvSpPr>
          <p:nvPr>
            <p:ph type="sldNum" sz="quarter" idx="12"/>
          </p:nvPr>
        </p:nvSpPr>
        <p:spPr>
          <a:xfrm>
            <a:off x="8610600" y="6324600"/>
            <a:ext cx="2743200" cy="365125"/>
          </a:xfrm>
        </p:spPr>
        <p:txBody>
          <a:bodyPr vert="horz" lIns="91440" tIns="45720" rIns="91440" bIns="45720" rtlCol="0" anchor="ctr">
            <a:normAutofit/>
          </a:bodyPr>
          <a:lstStyle/>
          <a:p>
            <a:pPr>
              <a:spcAft>
                <a:spcPts val="600"/>
              </a:spcAft>
            </a:pPr>
            <a:fld id="{73B850FF-6169-4056-8077-06FFA93A5366}" type="slidenum">
              <a:rPr lang="en-US" smtClean="0"/>
              <a:pPr>
                <a:spcAft>
                  <a:spcPts val="600"/>
                </a:spcAft>
              </a:pPr>
              <a:t>26</a:t>
            </a:fld>
            <a:endParaRPr lang="en-US"/>
          </a:p>
        </p:txBody>
      </p:sp>
    </p:spTree>
    <p:extLst>
      <p:ext uri="{BB962C8B-B14F-4D97-AF65-F5344CB8AC3E}">
        <p14:creationId xmlns:p14="http://schemas.microsoft.com/office/powerpoint/2010/main" val="2932951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8" name="Picture 17">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0" name="Rectangle 19">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15C8B648-BE85-51D5-3030-A72C49C5F607}"/>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sz="4100">
                <a:solidFill>
                  <a:schemeClr val="tx2"/>
                </a:solidFill>
              </a:rPr>
              <a:t>Chave seccionadoras</a:t>
            </a:r>
          </a:p>
        </p:txBody>
      </p:sp>
      <p:pic>
        <p:nvPicPr>
          <p:cNvPr id="11" name="Espaço Reservado para Conteúdo 10" descr="Uma imagem contendo ao ar livre, edifício, vara, grande&#10;&#10;Descrição gerada automaticamente">
            <a:extLst>
              <a:ext uri="{FF2B5EF4-FFF2-40B4-BE49-F238E27FC236}">
                <a16:creationId xmlns:a16="http://schemas.microsoft.com/office/drawing/2014/main" id="{5628B532-DFF3-0056-917C-A0B616F33A6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22339"/>
          <a:stretch/>
        </p:blipFill>
        <p:spPr>
          <a:xfrm>
            <a:off x="5186557" y="1060071"/>
            <a:ext cx="6402214" cy="3812755"/>
          </a:xfrm>
          <a:prstGeom prst="rect">
            <a:avLst/>
          </a:prstGeom>
        </p:spPr>
      </p:pic>
      <p:sp>
        <p:nvSpPr>
          <p:cNvPr id="24" name="Rectangle 23">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Espaço Reservado para Rodapé 3">
            <a:extLst>
              <a:ext uri="{FF2B5EF4-FFF2-40B4-BE49-F238E27FC236}">
                <a16:creationId xmlns:a16="http://schemas.microsoft.com/office/drawing/2014/main" id="{C29A164E-5BED-6D88-B5C1-39AC5E009AD8}"/>
              </a:ext>
            </a:extLst>
          </p:cNvPr>
          <p:cNvSpPr>
            <a:spLocks noGrp="1"/>
          </p:cNvSpPr>
          <p:nvPr>
            <p:ph type="ftr" sz="quarter" idx="11"/>
          </p:nvPr>
        </p:nvSpPr>
        <p:spPr>
          <a:xfrm>
            <a:off x="4038600" y="6324600"/>
            <a:ext cx="4114800" cy="365125"/>
          </a:xfrm>
        </p:spPr>
        <p:txBody>
          <a:bodyPr vert="horz" lIns="91440" tIns="45720" rIns="91440" bIns="45720" rtlCol="0" anchor="ctr">
            <a:normAutofit/>
          </a:bodyPr>
          <a:lstStyle/>
          <a:p>
            <a:pPr>
              <a:spcAft>
                <a:spcPts val="600"/>
              </a:spcAft>
            </a:pPr>
            <a:r>
              <a:rPr lang="en-US" kern="1200">
                <a:solidFill>
                  <a:schemeClr val="bg1">
                    <a:alpha val="60000"/>
                  </a:schemeClr>
                </a:solidFill>
                <a:latin typeface="+mn-lt"/>
                <a:ea typeface="+mn-ea"/>
                <a:cs typeface="+mn-cs"/>
              </a:rPr>
              <a:t>Subestações elétricas</a:t>
            </a:r>
          </a:p>
        </p:txBody>
      </p:sp>
      <p:sp>
        <p:nvSpPr>
          <p:cNvPr id="5" name="Espaço Reservado para Número de Slide 4">
            <a:extLst>
              <a:ext uri="{FF2B5EF4-FFF2-40B4-BE49-F238E27FC236}">
                <a16:creationId xmlns:a16="http://schemas.microsoft.com/office/drawing/2014/main" id="{7C5CEADE-D671-D766-B6D4-B5265A83FF80}"/>
              </a:ext>
            </a:extLst>
          </p:cNvPr>
          <p:cNvSpPr>
            <a:spLocks noGrp="1"/>
          </p:cNvSpPr>
          <p:nvPr>
            <p:ph type="sldNum" sz="quarter" idx="12"/>
          </p:nvPr>
        </p:nvSpPr>
        <p:spPr>
          <a:xfrm>
            <a:off x="8610600" y="6324600"/>
            <a:ext cx="2743200" cy="365125"/>
          </a:xfrm>
        </p:spPr>
        <p:txBody>
          <a:bodyPr vert="horz" lIns="91440" tIns="45720" rIns="91440" bIns="45720" rtlCol="0" anchor="ctr">
            <a:normAutofit/>
          </a:bodyPr>
          <a:lstStyle/>
          <a:p>
            <a:pPr>
              <a:spcAft>
                <a:spcPts val="600"/>
              </a:spcAft>
            </a:pPr>
            <a:fld id="{73B850FF-6169-4056-8077-06FFA93A5366}" type="slidenum">
              <a:rPr lang="en-US" smtClean="0"/>
              <a:pPr>
                <a:spcAft>
                  <a:spcPts val="600"/>
                </a:spcAft>
              </a:pPr>
              <a:t>27</a:t>
            </a:fld>
            <a:endParaRPr lang="en-US"/>
          </a:p>
        </p:txBody>
      </p:sp>
    </p:spTree>
    <p:extLst>
      <p:ext uri="{BB962C8B-B14F-4D97-AF65-F5344CB8AC3E}">
        <p14:creationId xmlns:p14="http://schemas.microsoft.com/office/powerpoint/2010/main" val="3429718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3" name="Picture 3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5" name="Rectangle 34">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15C8B648-BE85-51D5-3030-A72C49C5F607}"/>
              </a:ext>
            </a:extLst>
          </p:cNvPr>
          <p:cNvSpPr>
            <a:spLocks noGrp="1"/>
          </p:cNvSpPr>
          <p:nvPr>
            <p:ph type="title"/>
          </p:nvPr>
        </p:nvSpPr>
        <p:spPr>
          <a:xfrm>
            <a:off x="838200" y="513189"/>
            <a:ext cx="5797883" cy="2667000"/>
          </a:xfrm>
        </p:spPr>
        <p:txBody>
          <a:bodyPr vert="horz" lIns="91440" tIns="45720" rIns="91440" bIns="45720" rtlCol="0" anchor="b">
            <a:normAutofit/>
          </a:bodyPr>
          <a:lstStyle/>
          <a:p>
            <a:pPr>
              <a:lnSpc>
                <a:spcPct val="90000"/>
              </a:lnSpc>
            </a:pPr>
            <a:r>
              <a:rPr lang="en-US" sz="2800">
                <a:solidFill>
                  <a:schemeClr val="tx2"/>
                </a:solidFill>
              </a:rPr>
              <a:t>Chave seccionadoras</a:t>
            </a:r>
            <a:br>
              <a:rPr lang="en-US" sz="2800">
                <a:solidFill>
                  <a:schemeClr val="tx2"/>
                </a:solidFill>
              </a:rPr>
            </a:br>
            <a:br>
              <a:rPr lang="en-US" sz="2800">
                <a:solidFill>
                  <a:schemeClr val="tx2"/>
                </a:solidFill>
              </a:rPr>
            </a:br>
            <a:r>
              <a:rPr lang="en-US" sz="2800">
                <a:solidFill>
                  <a:schemeClr val="tx2"/>
                </a:solidFill>
              </a:rPr>
              <a:t>Dispositivo destinado a realizar manobras de seccionar e isolar um circuito elétrico, podendo ser motorizada ou não.</a:t>
            </a:r>
          </a:p>
        </p:txBody>
      </p:sp>
      <p:pic>
        <p:nvPicPr>
          <p:cNvPr id="8" name="Espaço Reservado para Conteúdo 7" descr="Uma imagem contendo ao ar livre, edifício, água, mesa&#10;&#10;Descrição gerada automaticamente">
            <a:extLst>
              <a:ext uri="{FF2B5EF4-FFF2-40B4-BE49-F238E27FC236}">
                <a16:creationId xmlns:a16="http://schemas.microsoft.com/office/drawing/2014/main" id="{98350DE2-11AC-86A9-2C5E-8DA9E2CE5E6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775" r="1" b="36147"/>
          <a:stretch/>
        </p:blipFill>
        <p:spPr>
          <a:xfrm>
            <a:off x="7162800" y="10"/>
            <a:ext cx="5029200" cy="5693802"/>
          </a:xfrm>
          <a:prstGeom prst="rect">
            <a:avLst/>
          </a:prstGeom>
        </p:spPr>
      </p:pic>
      <p:sp>
        <p:nvSpPr>
          <p:cNvPr id="39" name="Rectangle 38">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Espaço Reservado para Rodapé 3">
            <a:extLst>
              <a:ext uri="{FF2B5EF4-FFF2-40B4-BE49-F238E27FC236}">
                <a16:creationId xmlns:a16="http://schemas.microsoft.com/office/drawing/2014/main" id="{C29A164E-5BED-6D88-B5C1-39AC5E009AD8}"/>
              </a:ext>
            </a:extLst>
          </p:cNvPr>
          <p:cNvSpPr>
            <a:spLocks noGrp="1"/>
          </p:cNvSpPr>
          <p:nvPr>
            <p:ph type="ftr" sz="quarter" idx="11"/>
          </p:nvPr>
        </p:nvSpPr>
        <p:spPr>
          <a:xfrm>
            <a:off x="4393403" y="6327648"/>
            <a:ext cx="3408243" cy="365125"/>
          </a:xfrm>
        </p:spPr>
        <p:txBody>
          <a:bodyPr vert="horz" lIns="91440" tIns="45720" rIns="91440" bIns="45720" rtlCol="0" anchor="ctr">
            <a:normAutofit/>
          </a:bodyPr>
          <a:lstStyle/>
          <a:p>
            <a:pPr>
              <a:spcAft>
                <a:spcPts val="600"/>
              </a:spcAft>
            </a:pPr>
            <a:r>
              <a:rPr lang="en-US" kern="1200">
                <a:solidFill>
                  <a:schemeClr val="bg1">
                    <a:alpha val="60000"/>
                  </a:schemeClr>
                </a:solidFill>
                <a:latin typeface="+mn-lt"/>
                <a:ea typeface="+mn-ea"/>
                <a:cs typeface="+mn-cs"/>
              </a:rPr>
              <a:t>Subestações elétricas</a:t>
            </a:r>
          </a:p>
        </p:txBody>
      </p:sp>
      <p:sp>
        <p:nvSpPr>
          <p:cNvPr id="5" name="Espaço Reservado para Número de Slide 4">
            <a:extLst>
              <a:ext uri="{FF2B5EF4-FFF2-40B4-BE49-F238E27FC236}">
                <a16:creationId xmlns:a16="http://schemas.microsoft.com/office/drawing/2014/main" id="{7C5CEADE-D671-D766-B6D4-B5265A83FF80}"/>
              </a:ext>
            </a:extLst>
          </p:cNvPr>
          <p:cNvSpPr>
            <a:spLocks noGrp="1"/>
          </p:cNvSpPr>
          <p:nvPr>
            <p:ph type="sldNum" sz="quarter" idx="12"/>
          </p:nvPr>
        </p:nvSpPr>
        <p:spPr>
          <a:xfrm>
            <a:off x="8610600" y="6327648"/>
            <a:ext cx="2743200" cy="365125"/>
          </a:xfrm>
        </p:spPr>
        <p:txBody>
          <a:bodyPr vert="horz" lIns="91440" tIns="45720" rIns="91440" bIns="45720" rtlCol="0" anchor="ctr">
            <a:normAutofit/>
          </a:bodyPr>
          <a:lstStyle/>
          <a:p>
            <a:pPr>
              <a:spcAft>
                <a:spcPts val="600"/>
              </a:spcAft>
            </a:pPr>
            <a:fld id="{73B850FF-6169-4056-8077-06FFA93A5366}" type="slidenum">
              <a:rPr lang="en-US" smtClean="0"/>
              <a:pPr>
                <a:spcAft>
                  <a:spcPts val="600"/>
                </a:spcAft>
              </a:pPr>
              <a:t>28</a:t>
            </a:fld>
            <a:endParaRPr lang="en-US"/>
          </a:p>
        </p:txBody>
      </p:sp>
    </p:spTree>
    <p:extLst>
      <p:ext uri="{BB962C8B-B14F-4D97-AF65-F5344CB8AC3E}">
        <p14:creationId xmlns:p14="http://schemas.microsoft.com/office/powerpoint/2010/main" val="4105204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4" name="Picture 13">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6" name="Rectangle 15">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F0F56332-CE83-9140-B281-A5E55EB893E9}"/>
              </a:ext>
            </a:extLst>
          </p:cNvPr>
          <p:cNvSpPr>
            <a:spLocks noGrp="1"/>
          </p:cNvSpPr>
          <p:nvPr>
            <p:ph type="title"/>
          </p:nvPr>
        </p:nvSpPr>
        <p:spPr>
          <a:xfrm>
            <a:off x="838200" y="513189"/>
            <a:ext cx="5797883" cy="2667000"/>
          </a:xfrm>
        </p:spPr>
        <p:txBody>
          <a:bodyPr vert="horz" lIns="91440" tIns="45720" rIns="91440" bIns="45720" rtlCol="0" anchor="b">
            <a:normAutofit fontScale="90000"/>
          </a:bodyPr>
          <a:lstStyle/>
          <a:p>
            <a:r>
              <a:rPr lang="en-US" dirty="0">
                <a:solidFill>
                  <a:schemeClr val="tx2"/>
                </a:solidFill>
              </a:rPr>
              <a:t>Disjuntor</a:t>
            </a:r>
            <a:br>
              <a:rPr lang="en-US" dirty="0">
                <a:solidFill>
                  <a:schemeClr val="tx2"/>
                </a:solidFill>
              </a:rPr>
            </a:br>
            <a:br>
              <a:rPr lang="en-US" dirty="0">
                <a:solidFill>
                  <a:schemeClr val="tx2"/>
                </a:solidFill>
              </a:rPr>
            </a:br>
            <a:r>
              <a:rPr lang="en-US" sz="2400" b="0" dirty="0" err="1">
                <a:solidFill>
                  <a:schemeClr val="tx2"/>
                </a:solidFill>
              </a:rPr>
              <a:t>Equipamento</a:t>
            </a:r>
            <a:r>
              <a:rPr lang="en-US" sz="2400" b="0" dirty="0">
                <a:solidFill>
                  <a:schemeClr val="tx2"/>
                </a:solidFill>
              </a:rPr>
              <a:t> de </a:t>
            </a:r>
            <a:r>
              <a:rPr lang="en-US" sz="2400" b="0" dirty="0" err="1">
                <a:solidFill>
                  <a:schemeClr val="tx2"/>
                </a:solidFill>
              </a:rPr>
              <a:t>disjunção</a:t>
            </a:r>
            <a:r>
              <a:rPr lang="en-US" sz="2400" b="0" dirty="0">
                <a:solidFill>
                  <a:schemeClr val="tx2"/>
                </a:solidFill>
              </a:rPr>
              <a:t> </a:t>
            </a:r>
            <a:r>
              <a:rPr lang="en-US" sz="2400" b="0" dirty="0" err="1">
                <a:solidFill>
                  <a:schemeClr val="tx2"/>
                </a:solidFill>
              </a:rPr>
              <a:t>preparados</a:t>
            </a:r>
            <a:r>
              <a:rPr lang="en-US" sz="2400" b="0" dirty="0">
                <a:solidFill>
                  <a:schemeClr val="tx2"/>
                </a:solidFill>
              </a:rPr>
              <a:t> para interromper, </a:t>
            </a:r>
            <a:r>
              <a:rPr lang="en-US" sz="2400" b="0" dirty="0" err="1">
                <a:solidFill>
                  <a:schemeClr val="tx2"/>
                </a:solidFill>
              </a:rPr>
              <a:t>estabelecer</a:t>
            </a:r>
            <a:r>
              <a:rPr lang="en-US" sz="2400" b="0" dirty="0">
                <a:solidFill>
                  <a:schemeClr val="tx2"/>
                </a:solidFill>
              </a:rPr>
              <a:t> e </a:t>
            </a:r>
            <a:r>
              <a:rPr lang="en-US" sz="2400" b="0" dirty="0" err="1">
                <a:solidFill>
                  <a:schemeClr val="tx2"/>
                </a:solidFill>
              </a:rPr>
              <a:t>conduzir</a:t>
            </a:r>
            <a:r>
              <a:rPr lang="en-US" sz="2400" b="0" dirty="0">
                <a:solidFill>
                  <a:schemeClr val="tx2"/>
                </a:solidFill>
              </a:rPr>
              <a:t> </a:t>
            </a:r>
            <a:r>
              <a:rPr lang="en-US" sz="2400" b="0" dirty="0" err="1">
                <a:solidFill>
                  <a:schemeClr val="tx2"/>
                </a:solidFill>
              </a:rPr>
              <a:t>correntes</a:t>
            </a:r>
            <a:r>
              <a:rPr lang="en-US" sz="2400" b="0" dirty="0">
                <a:solidFill>
                  <a:schemeClr val="tx2"/>
                </a:solidFill>
              </a:rPr>
              <a:t> </a:t>
            </a:r>
            <a:r>
              <a:rPr lang="en-US" sz="2400" b="0" dirty="0" err="1">
                <a:solidFill>
                  <a:schemeClr val="tx2"/>
                </a:solidFill>
              </a:rPr>
              <a:t>normais</a:t>
            </a:r>
            <a:r>
              <a:rPr lang="en-US" sz="2400" b="0" dirty="0">
                <a:solidFill>
                  <a:schemeClr val="tx2"/>
                </a:solidFill>
              </a:rPr>
              <a:t> e </a:t>
            </a:r>
            <a:r>
              <a:rPr lang="en-US" sz="2400" b="0" dirty="0" err="1">
                <a:solidFill>
                  <a:schemeClr val="tx2"/>
                </a:solidFill>
              </a:rPr>
              <a:t>anormais</a:t>
            </a:r>
            <a:r>
              <a:rPr lang="en-US" sz="2400" b="0" dirty="0">
                <a:solidFill>
                  <a:schemeClr val="tx2"/>
                </a:solidFill>
              </a:rPr>
              <a:t> de um Sistema. </a:t>
            </a:r>
            <a:r>
              <a:rPr lang="en-US" b="0" dirty="0">
                <a:solidFill>
                  <a:schemeClr val="tx2"/>
                </a:solidFill>
              </a:rPr>
              <a:t> </a:t>
            </a:r>
          </a:p>
        </p:txBody>
      </p:sp>
      <p:pic>
        <p:nvPicPr>
          <p:cNvPr id="7" name="Espaço Reservado para Conteúdo 6" descr="Uma imagem contendo ao ar livre, trem, pista, luz&#10;&#10;Descrição gerada automaticamente">
            <a:extLst>
              <a:ext uri="{FF2B5EF4-FFF2-40B4-BE49-F238E27FC236}">
                <a16:creationId xmlns:a16="http://schemas.microsoft.com/office/drawing/2014/main" id="{0CB4F057-2FF7-DFE7-C292-9F5D792B6A3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2369" r="1" b="25553"/>
          <a:stretch/>
        </p:blipFill>
        <p:spPr>
          <a:xfrm>
            <a:off x="7162800" y="10"/>
            <a:ext cx="5029200" cy="5693802"/>
          </a:xfrm>
          <a:prstGeom prst="rect">
            <a:avLst/>
          </a:prstGeom>
        </p:spPr>
      </p:pic>
      <p:sp>
        <p:nvSpPr>
          <p:cNvPr id="20" name="Rectangle 19">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Espaço Reservado para Rodapé 3">
            <a:extLst>
              <a:ext uri="{FF2B5EF4-FFF2-40B4-BE49-F238E27FC236}">
                <a16:creationId xmlns:a16="http://schemas.microsoft.com/office/drawing/2014/main" id="{F7D46A19-44E6-E9DA-B66D-4E7A7FA3D72D}"/>
              </a:ext>
            </a:extLst>
          </p:cNvPr>
          <p:cNvSpPr>
            <a:spLocks noGrp="1"/>
          </p:cNvSpPr>
          <p:nvPr>
            <p:ph type="ftr" sz="quarter" idx="11"/>
          </p:nvPr>
        </p:nvSpPr>
        <p:spPr>
          <a:xfrm>
            <a:off x="4393403" y="6327648"/>
            <a:ext cx="3408243" cy="365125"/>
          </a:xfrm>
        </p:spPr>
        <p:txBody>
          <a:bodyPr vert="horz" lIns="91440" tIns="45720" rIns="91440" bIns="45720" rtlCol="0" anchor="ctr">
            <a:normAutofit/>
          </a:bodyPr>
          <a:lstStyle/>
          <a:p>
            <a:pPr>
              <a:spcAft>
                <a:spcPts val="600"/>
              </a:spcAft>
            </a:pPr>
            <a:r>
              <a:rPr lang="en-US" kern="1200">
                <a:solidFill>
                  <a:schemeClr val="bg1">
                    <a:alpha val="60000"/>
                  </a:schemeClr>
                </a:solidFill>
                <a:latin typeface="+mn-lt"/>
                <a:ea typeface="+mn-ea"/>
                <a:cs typeface="+mn-cs"/>
              </a:rPr>
              <a:t>Subestações elétricas</a:t>
            </a:r>
          </a:p>
        </p:txBody>
      </p:sp>
      <p:sp>
        <p:nvSpPr>
          <p:cNvPr id="5" name="Espaço Reservado para Número de Slide 4">
            <a:extLst>
              <a:ext uri="{FF2B5EF4-FFF2-40B4-BE49-F238E27FC236}">
                <a16:creationId xmlns:a16="http://schemas.microsoft.com/office/drawing/2014/main" id="{540E9E0D-D62E-586C-87B1-870D71609F07}"/>
              </a:ext>
            </a:extLst>
          </p:cNvPr>
          <p:cNvSpPr>
            <a:spLocks noGrp="1"/>
          </p:cNvSpPr>
          <p:nvPr>
            <p:ph type="sldNum" sz="quarter" idx="12"/>
          </p:nvPr>
        </p:nvSpPr>
        <p:spPr>
          <a:xfrm>
            <a:off x="8610600" y="6327648"/>
            <a:ext cx="2743200" cy="365125"/>
          </a:xfrm>
        </p:spPr>
        <p:txBody>
          <a:bodyPr vert="horz" lIns="91440" tIns="45720" rIns="91440" bIns="45720" rtlCol="0" anchor="ctr">
            <a:normAutofit/>
          </a:bodyPr>
          <a:lstStyle/>
          <a:p>
            <a:pPr>
              <a:spcAft>
                <a:spcPts val="600"/>
              </a:spcAft>
            </a:pPr>
            <a:fld id="{73B850FF-6169-4056-8077-06FFA93A5366}" type="slidenum">
              <a:rPr lang="en-US" smtClean="0"/>
              <a:pPr>
                <a:spcAft>
                  <a:spcPts val="600"/>
                </a:spcAft>
              </a:pPr>
              <a:t>29</a:t>
            </a:fld>
            <a:endParaRPr lang="en-US"/>
          </a:p>
        </p:txBody>
      </p:sp>
    </p:spTree>
    <p:extLst>
      <p:ext uri="{BB962C8B-B14F-4D97-AF65-F5344CB8AC3E}">
        <p14:creationId xmlns:p14="http://schemas.microsoft.com/office/powerpoint/2010/main" val="1682611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4" name="Rectangle 113">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6" name="Rectangle 115">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8" name="Rectangle 117">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B4DC68E-0796-067E-156E-DF5B447FC39E}"/>
              </a:ext>
            </a:extLst>
          </p:cNvPr>
          <p:cNvSpPr>
            <a:spLocks noGrp="1"/>
          </p:cNvSpPr>
          <p:nvPr>
            <p:ph type="ctrTitle"/>
          </p:nvPr>
        </p:nvSpPr>
        <p:spPr>
          <a:xfrm>
            <a:off x="7409930" y="744909"/>
            <a:ext cx="3776416" cy="2912691"/>
          </a:xfrm>
        </p:spPr>
        <p:txBody>
          <a:bodyPr anchor="b">
            <a:normAutofit/>
          </a:bodyPr>
          <a:lstStyle/>
          <a:p>
            <a:pPr algn="l">
              <a:lnSpc>
                <a:spcPct val="90000"/>
              </a:lnSpc>
            </a:pPr>
            <a:r>
              <a:rPr lang="pt-BR" sz="2100"/>
              <a:t>Do que é feito subestação elétrica?</a:t>
            </a:r>
            <a:br>
              <a:rPr lang="pt-BR" sz="2100"/>
            </a:br>
            <a:br>
              <a:rPr lang="pt-BR" sz="2100"/>
            </a:br>
            <a:br>
              <a:rPr lang="pt-BR" sz="2100"/>
            </a:br>
            <a:br>
              <a:rPr lang="pt-BR" sz="2100"/>
            </a:br>
            <a:r>
              <a:rPr lang="pt-BR" sz="2100" b="0" i="0">
                <a:effectLst/>
              </a:rPr>
              <a:t>Uma subestação é formada de equipamentos de pátio, controle, proteção e comunicação e pessoas.</a:t>
            </a:r>
            <a:endParaRPr lang="pt-BR" sz="2100" b="0"/>
          </a:p>
        </p:txBody>
      </p:sp>
      <p:pic>
        <p:nvPicPr>
          <p:cNvPr id="5" name="Imagem 4" descr="Uma imagem contendo ao ar livre, velho, barco, edifício&#10;&#10;Descrição gerada automaticamente">
            <a:extLst>
              <a:ext uri="{FF2B5EF4-FFF2-40B4-BE49-F238E27FC236}">
                <a16:creationId xmlns:a16="http://schemas.microsoft.com/office/drawing/2014/main" id="{2AD3D21D-56DB-CB5E-9B65-BEC17F4A7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229" y="1945861"/>
            <a:ext cx="6402214" cy="2961023"/>
          </a:xfrm>
          <a:prstGeom prst="rect">
            <a:avLst/>
          </a:prstGeom>
        </p:spPr>
      </p:pic>
      <p:sp>
        <p:nvSpPr>
          <p:cNvPr id="6" name="Espaço Reservado para Rodapé 5">
            <a:extLst>
              <a:ext uri="{FF2B5EF4-FFF2-40B4-BE49-F238E27FC236}">
                <a16:creationId xmlns:a16="http://schemas.microsoft.com/office/drawing/2014/main" id="{478DEA76-D26B-4EC0-C89D-E80017A6CC3E}"/>
              </a:ext>
            </a:extLst>
          </p:cNvPr>
          <p:cNvSpPr>
            <a:spLocks noGrp="1"/>
          </p:cNvSpPr>
          <p:nvPr>
            <p:ph type="ftr" sz="quarter" idx="11"/>
          </p:nvPr>
        </p:nvSpPr>
        <p:spPr>
          <a:xfrm>
            <a:off x="4038600" y="6324600"/>
            <a:ext cx="4114800" cy="365125"/>
          </a:xfrm>
        </p:spPr>
        <p:txBody>
          <a:bodyPr>
            <a:normAutofit/>
          </a:bodyPr>
          <a:lstStyle/>
          <a:p>
            <a:pPr>
              <a:spcAft>
                <a:spcPts val="600"/>
              </a:spcAft>
            </a:pPr>
            <a:r>
              <a:rPr lang="en-US" b="1" dirty="0">
                <a:solidFill>
                  <a:schemeClr val="tx1">
                    <a:alpha val="60000"/>
                  </a:schemeClr>
                </a:solidFill>
              </a:rPr>
              <a:t>Subestações elétricas</a:t>
            </a:r>
            <a:endParaRPr lang="en-US" b="1">
              <a:solidFill>
                <a:schemeClr val="tx1">
                  <a:alpha val="60000"/>
                </a:schemeClr>
              </a:solidFill>
            </a:endParaRPr>
          </a:p>
        </p:txBody>
      </p:sp>
      <p:sp>
        <p:nvSpPr>
          <p:cNvPr id="4" name="Espaço Reservado para Número de Slide 3">
            <a:extLst>
              <a:ext uri="{FF2B5EF4-FFF2-40B4-BE49-F238E27FC236}">
                <a16:creationId xmlns:a16="http://schemas.microsoft.com/office/drawing/2014/main" id="{23814AE0-FB0C-070D-F28F-CED3CCAE463C}"/>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b="1" smtClean="0">
                <a:solidFill>
                  <a:schemeClr val="tx1">
                    <a:alpha val="60000"/>
                  </a:schemeClr>
                </a:solidFill>
              </a:rPr>
              <a:pPr>
                <a:spcAft>
                  <a:spcPts val="600"/>
                </a:spcAft>
              </a:pPr>
              <a:t>3</a:t>
            </a:fld>
            <a:endParaRPr lang="en-US" b="1">
              <a:solidFill>
                <a:schemeClr val="tx1">
                  <a:alpha val="60000"/>
                </a:schemeClr>
              </a:solidFill>
            </a:endParaRPr>
          </a:p>
        </p:txBody>
      </p:sp>
    </p:spTree>
    <p:extLst>
      <p:ext uri="{BB962C8B-B14F-4D97-AF65-F5344CB8AC3E}">
        <p14:creationId xmlns:p14="http://schemas.microsoft.com/office/powerpoint/2010/main" val="3816528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7" name="Espaço Reservado para Conteúdo 6" descr="Uma imagem contendo ao ar livre, trem, pista, luz&#10;&#10;Descrição gerada automaticamente">
            <a:extLst>
              <a:ext uri="{FF2B5EF4-FFF2-40B4-BE49-F238E27FC236}">
                <a16:creationId xmlns:a16="http://schemas.microsoft.com/office/drawing/2014/main" id="{0CB4F057-2FF7-DFE7-C292-9F5D792B6A3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1170" r="-1" b="34353"/>
          <a:stretch/>
        </p:blipFill>
        <p:spPr>
          <a:xfrm>
            <a:off x="3048" y="10"/>
            <a:ext cx="6195372" cy="4618233"/>
          </a:xfrm>
          <a:prstGeom prst="rect">
            <a:avLst/>
          </a:prstGeom>
        </p:spPr>
      </p:pic>
      <p:sp>
        <p:nvSpPr>
          <p:cNvPr id="31" name="Rectangle 30">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2877"/>
            <a:ext cx="12192000" cy="226733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5" y="4596020"/>
            <a:ext cx="12191999" cy="2274195"/>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0F56332-CE83-9140-B281-A5E55EB893E9}"/>
              </a:ext>
            </a:extLst>
          </p:cNvPr>
          <p:cNvSpPr>
            <a:spLocks noGrp="1"/>
          </p:cNvSpPr>
          <p:nvPr>
            <p:ph type="title"/>
          </p:nvPr>
        </p:nvSpPr>
        <p:spPr>
          <a:xfrm>
            <a:off x="838200" y="4876800"/>
            <a:ext cx="10003218" cy="1219200"/>
          </a:xfrm>
        </p:spPr>
        <p:txBody>
          <a:bodyPr vert="horz" lIns="91440" tIns="45720" rIns="91440" bIns="45720" rtlCol="0" anchor="ctr">
            <a:normAutofit/>
          </a:bodyPr>
          <a:lstStyle/>
          <a:p>
            <a:pPr>
              <a:lnSpc>
                <a:spcPct val="90000"/>
              </a:lnSpc>
            </a:pPr>
            <a:r>
              <a:rPr lang="en-US" sz="4100" dirty="0"/>
              <a:t>Disjuntor</a:t>
            </a:r>
            <a:br>
              <a:rPr lang="en-US" sz="4100" dirty="0"/>
            </a:br>
            <a:endParaRPr lang="en-US" sz="4100" dirty="0"/>
          </a:p>
        </p:txBody>
      </p:sp>
      <p:sp>
        <p:nvSpPr>
          <p:cNvPr id="3" name="CaixaDeTexto 2">
            <a:extLst>
              <a:ext uri="{FF2B5EF4-FFF2-40B4-BE49-F238E27FC236}">
                <a16:creationId xmlns:a16="http://schemas.microsoft.com/office/drawing/2014/main" id="{7128F535-8A5E-1172-9DEE-8DAD8850BA10}"/>
              </a:ext>
            </a:extLst>
          </p:cNvPr>
          <p:cNvSpPr txBox="1"/>
          <p:nvPr/>
        </p:nvSpPr>
        <p:spPr>
          <a:xfrm>
            <a:off x="6553200" y="399684"/>
            <a:ext cx="4800600" cy="3935986"/>
          </a:xfrm>
          <a:prstGeom prst="rect">
            <a:avLst/>
          </a:prstGeom>
        </p:spPr>
        <p:txBody>
          <a:bodyPr vert="horz" lIns="91440" tIns="45720" rIns="91440" bIns="45720" rtlCol="0" anchor="ctr">
            <a:normAutofit fontScale="92500" lnSpcReduction="20000"/>
          </a:bodyPr>
          <a:lstStyle/>
          <a:p>
            <a:pPr marL="285750" indent="-228600">
              <a:lnSpc>
                <a:spcPct val="110000"/>
              </a:lnSpc>
              <a:spcAft>
                <a:spcPts val="600"/>
              </a:spcAft>
              <a:buClr>
                <a:schemeClr val="accent1"/>
              </a:buClr>
              <a:buFont typeface="Arial" panose="020B0604020202020204" pitchFamily="34" charset="0"/>
              <a:buChar char="•"/>
            </a:pPr>
            <a:r>
              <a:rPr lang="en-US" sz="1700" b="0" dirty="0">
                <a:solidFill>
                  <a:schemeClr val="tx2"/>
                </a:solidFill>
              </a:rPr>
              <a:t>Um </a:t>
            </a:r>
            <a:r>
              <a:rPr lang="en-US" sz="1700" b="0" dirty="0" err="1">
                <a:solidFill>
                  <a:schemeClr val="tx2"/>
                </a:solidFill>
              </a:rPr>
              <a:t>disjuntor</a:t>
            </a:r>
            <a:r>
              <a:rPr lang="en-US" sz="1700" b="0" dirty="0">
                <a:solidFill>
                  <a:schemeClr val="tx2"/>
                </a:solidFill>
              </a:rPr>
              <a:t> </a:t>
            </a:r>
            <a:r>
              <a:rPr lang="en-US" sz="1700" b="0" dirty="0" err="1">
                <a:solidFill>
                  <a:schemeClr val="tx2"/>
                </a:solidFill>
              </a:rPr>
              <a:t>possui</a:t>
            </a:r>
            <a:r>
              <a:rPr lang="en-US" sz="1700" b="0" dirty="0">
                <a:solidFill>
                  <a:schemeClr val="tx2"/>
                </a:solidFill>
              </a:rPr>
              <a:t> a </a:t>
            </a:r>
            <a:r>
              <a:rPr lang="en-US" sz="1700" b="0" dirty="0" err="1">
                <a:solidFill>
                  <a:schemeClr val="tx2"/>
                </a:solidFill>
              </a:rPr>
              <a:t>opção</a:t>
            </a:r>
            <a:r>
              <a:rPr lang="en-US" sz="1700" b="0" dirty="0">
                <a:solidFill>
                  <a:schemeClr val="tx2"/>
                </a:solidFill>
              </a:rPr>
              <a:t> de </a:t>
            </a:r>
            <a:r>
              <a:rPr lang="en-US" sz="1700" b="0" dirty="0" err="1">
                <a:solidFill>
                  <a:schemeClr val="tx2"/>
                </a:solidFill>
              </a:rPr>
              <a:t>comando</a:t>
            </a:r>
            <a:r>
              <a:rPr lang="en-US" sz="1700" b="0" dirty="0">
                <a:solidFill>
                  <a:schemeClr val="tx2"/>
                </a:solidFill>
              </a:rPr>
              <a:t> local e remote;</a:t>
            </a:r>
          </a:p>
          <a:p>
            <a:pPr marL="285750" indent="-228600">
              <a:lnSpc>
                <a:spcPct val="110000"/>
              </a:lnSpc>
              <a:spcAft>
                <a:spcPts val="600"/>
              </a:spcAft>
              <a:buClr>
                <a:schemeClr val="accent1"/>
              </a:buClr>
              <a:buFont typeface="Arial" panose="020B0604020202020204" pitchFamily="34" charset="0"/>
              <a:buChar char="•"/>
            </a:pPr>
            <a:r>
              <a:rPr lang="en-US" sz="1700" dirty="0" err="1">
                <a:solidFill>
                  <a:schemeClr val="tx2"/>
                </a:solidFill>
              </a:rPr>
              <a:t>Possui</a:t>
            </a:r>
            <a:r>
              <a:rPr lang="en-US" sz="1700" dirty="0">
                <a:solidFill>
                  <a:schemeClr val="tx2"/>
                </a:solidFill>
              </a:rPr>
              <a:t> um </a:t>
            </a:r>
            <a:r>
              <a:rPr lang="en-US" sz="1700" dirty="0" err="1">
                <a:solidFill>
                  <a:schemeClr val="tx2"/>
                </a:solidFill>
              </a:rPr>
              <a:t>meio</a:t>
            </a:r>
            <a:r>
              <a:rPr lang="en-US" sz="1700" dirty="0">
                <a:solidFill>
                  <a:schemeClr val="tx2"/>
                </a:solidFill>
              </a:rPr>
              <a:t> de </a:t>
            </a:r>
            <a:r>
              <a:rPr lang="en-US" sz="1700" dirty="0" err="1">
                <a:solidFill>
                  <a:schemeClr val="tx2"/>
                </a:solidFill>
              </a:rPr>
              <a:t>extinção</a:t>
            </a:r>
            <a:r>
              <a:rPr lang="en-US" sz="1700" dirty="0">
                <a:solidFill>
                  <a:schemeClr val="tx2"/>
                </a:solidFill>
              </a:rPr>
              <a:t> de arco </a:t>
            </a:r>
            <a:r>
              <a:rPr lang="en-US" sz="1700" dirty="0" err="1">
                <a:solidFill>
                  <a:schemeClr val="tx2"/>
                </a:solidFill>
              </a:rPr>
              <a:t>elétrico</a:t>
            </a:r>
            <a:r>
              <a:rPr lang="en-US" sz="1700" dirty="0">
                <a:solidFill>
                  <a:schemeClr val="tx2"/>
                </a:solidFill>
              </a:rPr>
              <a:t> que </a:t>
            </a:r>
            <a:r>
              <a:rPr lang="en-US" sz="1700" dirty="0" err="1">
                <a:solidFill>
                  <a:schemeClr val="tx2"/>
                </a:solidFill>
              </a:rPr>
              <a:t>pode</a:t>
            </a:r>
            <a:r>
              <a:rPr lang="en-US" sz="1700" dirty="0">
                <a:solidFill>
                  <a:schemeClr val="tx2"/>
                </a:solidFill>
              </a:rPr>
              <a:t> ser </a:t>
            </a:r>
            <a:r>
              <a:rPr lang="en-US" sz="1700" dirty="0" err="1">
                <a:solidFill>
                  <a:schemeClr val="tx2"/>
                </a:solidFill>
              </a:rPr>
              <a:t>por</a:t>
            </a:r>
            <a:r>
              <a:rPr lang="en-US" sz="1700" dirty="0">
                <a:solidFill>
                  <a:schemeClr val="tx2"/>
                </a:solidFill>
              </a:rPr>
              <a:t>: </a:t>
            </a:r>
            <a:r>
              <a:rPr lang="en-US" sz="1700" dirty="0" err="1">
                <a:solidFill>
                  <a:schemeClr val="tx2"/>
                </a:solidFill>
              </a:rPr>
              <a:t>Gás</a:t>
            </a:r>
            <a:r>
              <a:rPr lang="en-US" sz="1700" dirty="0">
                <a:solidFill>
                  <a:schemeClr val="tx2"/>
                </a:solidFill>
              </a:rPr>
              <a:t> SF6, </a:t>
            </a:r>
            <a:r>
              <a:rPr lang="en-US" sz="1700" dirty="0" err="1">
                <a:solidFill>
                  <a:schemeClr val="tx2"/>
                </a:solidFill>
              </a:rPr>
              <a:t>vácuo</a:t>
            </a:r>
            <a:r>
              <a:rPr lang="en-US" sz="1700" dirty="0">
                <a:solidFill>
                  <a:schemeClr val="tx2"/>
                </a:solidFill>
              </a:rPr>
              <a:t>, </a:t>
            </a:r>
            <a:r>
              <a:rPr lang="en-US" sz="1700" dirty="0" err="1">
                <a:solidFill>
                  <a:schemeClr val="tx2"/>
                </a:solidFill>
              </a:rPr>
              <a:t>sopro</a:t>
            </a:r>
            <a:r>
              <a:rPr lang="en-US" sz="1700" dirty="0">
                <a:solidFill>
                  <a:schemeClr val="tx2"/>
                </a:solidFill>
              </a:rPr>
              <a:t> </a:t>
            </a:r>
            <a:r>
              <a:rPr lang="en-US" sz="1700" dirty="0" err="1">
                <a:solidFill>
                  <a:schemeClr val="tx2"/>
                </a:solidFill>
              </a:rPr>
              <a:t>magnético</a:t>
            </a:r>
            <a:r>
              <a:rPr lang="en-US" sz="1700" dirty="0">
                <a:solidFill>
                  <a:schemeClr val="tx2"/>
                </a:solidFill>
              </a:rPr>
              <a:t> entre outros </a:t>
            </a:r>
            <a:r>
              <a:rPr lang="en-US" sz="1700" dirty="0" err="1">
                <a:solidFill>
                  <a:schemeClr val="tx2"/>
                </a:solidFill>
              </a:rPr>
              <a:t>meios</a:t>
            </a:r>
            <a:r>
              <a:rPr lang="en-US" sz="1700" dirty="0">
                <a:solidFill>
                  <a:schemeClr val="tx2"/>
                </a:solidFill>
              </a:rPr>
              <a:t>;</a:t>
            </a:r>
          </a:p>
          <a:p>
            <a:pPr marL="285750" indent="-228600">
              <a:lnSpc>
                <a:spcPct val="110000"/>
              </a:lnSpc>
              <a:spcAft>
                <a:spcPts val="600"/>
              </a:spcAft>
              <a:buClr>
                <a:schemeClr val="accent1"/>
              </a:buClr>
              <a:buFont typeface="Arial" panose="020B0604020202020204" pitchFamily="34" charset="0"/>
              <a:buChar char="•"/>
            </a:pPr>
            <a:r>
              <a:rPr lang="en-US" sz="1700" dirty="0">
                <a:solidFill>
                  <a:schemeClr val="tx2"/>
                </a:solidFill>
              </a:rPr>
              <a:t>É </a:t>
            </a:r>
            <a:r>
              <a:rPr lang="en-US" sz="1700" dirty="0" err="1">
                <a:solidFill>
                  <a:schemeClr val="tx2"/>
                </a:solidFill>
              </a:rPr>
              <a:t>contruído</a:t>
            </a:r>
            <a:r>
              <a:rPr lang="en-US" sz="1700" dirty="0">
                <a:solidFill>
                  <a:schemeClr val="tx2"/>
                </a:solidFill>
              </a:rPr>
              <a:t> para interromper cargas elétricas com alto </a:t>
            </a:r>
            <a:r>
              <a:rPr lang="en-US" sz="1700" dirty="0" err="1">
                <a:solidFill>
                  <a:schemeClr val="tx2"/>
                </a:solidFill>
              </a:rPr>
              <a:t>nível</a:t>
            </a:r>
            <a:r>
              <a:rPr lang="en-US" sz="1700" dirty="0">
                <a:solidFill>
                  <a:schemeClr val="tx2"/>
                </a:solidFill>
              </a:rPr>
              <a:t> de corrente;</a:t>
            </a:r>
          </a:p>
          <a:p>
            <a:pPr marL="285750" indent="-228600">
              <a:lnSpc>
                <a:spcPct val="110000"/>
              </a:lnSpc>
              <a:spcAft>
                <a:spcPts val="600"/>
              </a:spcAft>
              <a:buClr>
                <a:schemeClr val="accent1"/>
              </a:buClr>
              <a:buFont typeface="Arial" panose="020B0604020202020204" pitchFamily="34" charset="0"/>
              <a:buChar char="•"/>
            </a:pPr>
            <a:r>
              <a:rPr lang="en-US" sz="1700" dirty="0" err="1">
                <a:solidFill>
                  <a:schemeClr val="tx2"/>
                </a:solidFill>
              </a:rPr>
              <a:t>Possui</a:t>
            </a:r>
            <a:r>
              <a:rPr lang="en-US" sz="1700" dirty="0">
                <a:solidFill>
                  <a:schemeClr val="tx2"/>
                </a:solidFill>
              </a:rPr>
              <a:t> </a:t>
            </a:r>
            <a:r>
              <a:rPr lang="en-US" sz="1700" dirty="0" err="1">
                <a:solidFill>
                  <a:schemeClr val="tx2"/>
                </a:solidFill>
              </a:rPr>
              <a:t>carregamento</a:t>
            </a:r>
            <a:r>
              <a:rPr lang="en-US" sz="1700" dirty="0">
                <a:solidFill>
                  <a:schemeClr val="tx2"/>
                </a:solidFill>
              </a:rPr>
              <a:t> de molas </a:t>
            </a:r>
            <a:r>
              <a:rPr lang="en-US" sz="1700" dirty="0" err="1">
                <a:solidFill>
                  <a:schemeClr val="tx2"/>
                </a:solidFill>
              </a:rPr>
              <a:t>automático</a:t>
            </a:r>
            <a:r>
              <a:rPr lang="en-US" sz="1700" dirty="0">
                <a:solidFill>
                  <a:schemeClr val="tx2"/>
                </a:solidFill>
              </a:rPr>
              <a:t>;</a:t>
            </a:r>
          </a:p>
          <a:p>
            <a:pPr marL="285750" indent="-228600">
              <a:lnSpc>
                <a:spcPct val="110000"/>
              </a:lnSpc>
              <a:spcAft>
                <a:spcPts val="600"/>
              </a:spcAft>
              <a:buClr>
                <a:schemeClr val="accent1"/>
              </a:buClr>
              <a:buFont typeface="Arial" panose="020B0604020202020204" pitchFamily="34" charset="0"/>
              <a:buChar char="•"/>
            </a:pPr>
            <a:r>
              <a:rPr lang="en-US" sz="1700" dirty="0" err="1">
                <a:solidFill>
                  <a:schemeClr val="tx2"/>
                </a:solidFill>
              </a:rPr>
              <a:t>Possui</a:t>
            </a:r>
            <a:r>
              <a:rPr lang="en-US" sz="1700" dirty="0">
                <a:solidFill>
                  <a:schemeClr val="tx2"/>
                </a:solidFill>
              </a:rPr>
              <a:t> </a:t>
            </a:r>
            <a:r>
              <a:rPr lang="en-US" sz="1700" dirty="0" err="1">
                <a:solidFill>
                  <a:schemeClr val="tx2"/>
                </a:solidFill>
              </a:rPr>
              <a:t>níveis</a:t>
            </a:r>
            <a:r>
              <a:rPr lang="en-US" sz="1700" dirty="0">
                <a:solidFill>
                  <a:schemeClr val="tx2"/>
                </a:solidFill>
              </a:rPr>
              <a:t> de </a:t>
            </a:r>
            <a:r>
              <a:rPr lang="en-US" sz="1700" dirty="0" err="1">
                <a:solidFill>
                  <a:schemeClr val="tx2"/>
                </a:solidFill>
              </a:rPr>
              <a:t>gás</a:t>
            </a:r>
            <a:r>
              <a:rPr lang="en-US" sz="1700" dirty="0">
                <a:solidFill>
                  <a:schemeClr val="tx2"/>
                </a:solidFill>
              </a:rPr>
              <a:t> SF6 ( </a:t>
            </a:r>
            <a:r>
              <a:rPr lang="en-US" sz="1700" dirty="0" err="1">
                <a:solidFill>
                  <a:schemeClr val="tx2"/>
                </a:solidFill>
              </a:rPr>
              <a:t>estágios</a:t>
            </a:r>
            <a:r>
              <a:rPr lang="en-US" sz="1700" dirty="0">
                <a:solidFill>
                  <a:schemeClr val="tx2"/>
                </a:solidFill>
              </a:rPr>
              <a:t> de </a:t>
            </a:r>
            <a:r>
              <a:rPr lang="en-US" sz="1700" dirty="0" err="1">
                <a:solidFill>
                  <a:schemeClr val="tx2"/>
                </a:solidFill>
              </a:rPr>
              <a:t>sinalização</a:t>
            </a:r>
            <a:r>
              <a:rPr lang="en-US" sz="1700" dirty="0">
                <a:solidFill>
                  <a:schemeClr val="tx2"/>
                </a:solidFill>
              </a:rPr>
              <a:t>, trip e </a:t>
            </a:r>
            <a:r>
              <a:rPr lang="en-US" sz="1700" dirty="0" err="1">
                <a:solidFill>
                  <a:schemeClr val="tx2"/>
                </a:solidFill>
              </a:rPr>
              <a:t>bloqueio</a:t>
            </a:r>
            <a:r>
              <a:rPr lang="en-US" sz="1700" dirty="0">
                <a:solidFill>
                  <a:schemeClr val="tx2"/>
                </a:solidFill>
              </a:rPr>
              <a:t>);</a:t>
            </a:r>
          </a:p>
          <a:p>
            <a:pPr marL="285750" indent="-228600">
              <a:lnSpc>
                <a:spcPct val="110000"/>
              </a:lnSpc>
              <a:spcAft>
                <a:spcPts val="600"/>
              </a:spcAft>
              <a:buClr>
                <a:schemeClr val="accent1"/>
              </a:buClr>
              <a:buFont typeface="Arial" panose="020B0604020202020204" pitchFamily="34" charset="0"/>
              <a:buChar char="•"/>
            </a:pPr>
            <a:r>
              <a:rPr lang="en-US" sz="1700" dirty="0" err="1">
                <a:solidFill>
                  <a:schemeClr val="tx2"/>
                </a:solidFill>
              </a:rPr>
              <a:t>Em</a:t>
            </a:r>
            <a:r>
              <a:rPr lang="en-US" sz="1700" dirty="0">
                <a:solidFill>
                  <a:schemeClr val="tx2"/>
                </a:solidFill>
              </a:rPr>
              <a:t> </a:t>
            </a:r>
            <a:r>
              <a:rPr lang="en-US" sz="1700" dirty="0" err="1">
                <a:solidFill>
                  <a:schemeClr val="tx2"/>
                </a:solidFill>
              </a:rPr>
              <a:t>alguns</a:t>
            </a:r>
            <a:r>
              <a:rPr lang="en-US" sz="1700" dirty="0">
                <a:solidFill>
                  <a:schemeClr val="tx2"/>
                </a:solidFill>
              </a:rPr>
              <a:t> </a:t>
            </a:r>
            <a:r>
              <a:rPr lang="en-US" sz="1700" dirty="0" err="1">
                <a:solidFill>
                  <a:schemeClr val="tx2"/>
                </a:solidFill>
              </a:rPr>
              <a:t>casos</a:t>
            </a:r>
            <a:r>
              <a:rPr lang="en-US" sz="1700" dirty="0">
                <a:solidFill>
                  <a:schemeClr val="tx2"/>
                </a:solidFill>
              </a:rPr>
              <a:t> </a:t>
            </a:r>
            <a:r>
              <a:rPr lang="en-US" sz="1700" dirty="0" err="1">
                <a:solidFill>
                  <a:schemeClr val="tx2"/>
                </a:solidFill>
              </a:rPr>
              <a:t>possui</a:t>
            </a:r>
            <a:r>
              <a:rPr lang="en-US" sz="1700" dirty="0">
                <a:solidFill>
                  <a:schemeClr val="tx2"/>
                </a:solidFill>
              </a:rPr>
              <a:t> a </a:t>
            </a:r>
            <a:r>
              <a:rPr lang="en-US" sz="1700" dirty="0" err="1">
                <a:solidFill>
                  <a:schemeClr val="tx2"/>
                </a:solidFill>
              </a:rPr>
              <a:t>opção</a:t>
            </a:r>
            <a:r>
              <a:rPr lang="en-US" sz="1700" dirty="0">
                <a:solidFill>
                  <a:schemeClr val="tx2"/>
                </a:solidFill>
              </a:rPr>
              <a:t> de </a:t>
            </a:r>
            <a:r>
              <a:rPr lang="en-US" sz="1700" dirty="0" err="1">
                <a:solidFill>
                  <a:schemeClr val="tx2"/>
                </a:solidFill>
              </a:rPr>
              <a:t>religamento</a:t>
            </a:r>
            <a:r>
              <a:rPr lang="en-US" sz="1700" dirty="0">
                <a:solidFill>
                  <a:schemeClr val="tx2"/>
                </a:solidFill>
              </a:rPr>
              <a:t> automatic</a:t>
            </a:r>
          </a:p>
          <a:p>
            <a:pPr marL="285750" indent="-228600">
              <a:lnSpc>
                <a:spcPct val="110000"/>
              </a:lnSpc>
              <a:spcAft>
                <a:spcPts val="600"/>
              </a:spcAft>
              <a:buClr>
                <a:schemeClr val="accent1"/>
              </a:buClr>
              <a:buFont typeface="Arial" panose="020B0604020202020204" pitchFamily="34" charset="0"/>
              <a:buChar char="•"/>
            </a:pPr>
            <a:r>
              <a:rPr lang="en-US" sz="1700" dirty="0" err="1">
                <a:solidFill>
                  <a:schemeClr val="tx2"/>
                </a:solidFill>
              </a:rPr>
              <a:t>Tem</a:t>
            </a:r>
            <a:r>
              <a:rPr lang="en-US" sz="1700" dirty="0">
                <a:solidFill>
                  <a:schemeClr val="tx2"/>
                </a:solidFill>
              </a:rPr>
              <a:t> </a:t>
            </a:r>
            <a:r>
              <a:rPr lang="en-US" sz="1700" dirty="0" err="1">
                <a:solidFill>
                  <a:schemeClr val="tx2"/>
                </a:solidFill>
              </a:rPr>
              <a:t>seu</a:t>
            </a:r>
            <a:r>
              <a:rPr lang="en-US" sz="1700" dirty="0">
                <a:solidFill>
                  <a:schemeClr val="tx2"/>
                </a:solidFill>
              </a:rPr>
              <a:t> </a:t>
            </a:r>
            <a:r>
              <a:rPr lang="en-US" sz="1700" dirty="0" err="1">
                <a:solidFill>
                  <a:schemeClr val="tx2"/>
                </a:solidFill>
              </a:rPr>
              <a:t>comando</a:t>
            </a:r>
            <a:r>
              <a:rPr lang="en-US" sz="1700" dirty="0">
                <a:solidFill>
                  <a:schemeClr val="tx2"/>
                </a:solidFill>
              </a:rPr>
              <a:t> dado </a:t>
            </a:r>
            <a:r>
              <a:rPr lang="en-US" sz="1700" dirty="0" err="1">
                <a:solidFill>
                  <a:schemeClr val="tx2"/>
                </a:solidFill>
              </a:rPr>
              <a:t>remotamente</a:t>
            </a:r>
            <a:r>
              <a:rPr lang="en-US" sz="1700" dirty="0">
                <a:solidFill>
                  <a:schemeClr val="tx2"/>
                </a:solidFill>
              </a:rPr>
              <a:t> via </a:t>
            </a:r>
            <a:r>
              <a:rPr lang="en-US" sz="1700" dirty="0" err="1">
                <a:solidFill>
                  <a:schemeClr val="tx2"/>
                </a:solidFill>
              </a:rPr>
              <a:t>supervisório</a:t>
            </a:r>
            <a:r>
              <a:rPr lang="en-US" sz="1700" dirty="0">
                <a:solidFill>
                  <a:schemeClr val="tx2"/>
                </a:solidFill>
              </a:rPr>
              <a:t> e </a:t>
            </a:r>
            <a:r>
              <a:rPr lang="en-US" sz="1700" dirty="0" err="1">
                <a:solidFill>
                  <a:schemeClr val="tx2"/>
                </a:solidFill>
              </a:rPr>
              <a:t>abertura</a:t>
            </a:r>
            <a:r>
              <a:rPr lang="en-US" sz="1700" dirty="0">
                <a:solidFill>
                  <a:schemeClr val="tx2"/>
                </a:solidFill>
              </a:rPr>
              <a:t> </a:t>
            </a:r>
            <a:r>
              <a:rPr lang="en-US" sz="1700" dirty="0" err="1">
                <a:solidFill>
                  <a:schemeClr val="tx2"/>
                </a:solidFill>
              </a:rPr>
              <a:t>autmática</a:t>
            </a:r>
            <a:r>
              <a:rPr lang="en-US" sz="1700" dirty="0">
                <a:solidFill>
                  <a:schemeClr val="tx2"/>
                </a:solidFill>
              </a:rPr>
              <a:t> sob </a:t>
            </a:r>
            <a:r>
              <a:rPr lang="en-US" sz="1700" dirty="0" err="1">
                <a:solidFill>
                  <a:schemeClr val="tx2"/>
                </a:solidFill>
              </a:rPr>
              <a:t>falta</a:t>
            </a:r>
            <a:r>
              <a:rPr lang="en-US" sz="1700" dirty="0">
                <a:solidFill>
                  <a:schemeClr val="tx2"/>
                </a:solidFill>
              </a:rPr>
              <a:t> </a:t>
            </a:r>
            <a:r>
              <a:rPr lang="en-US" sz="1700" dirty="0" err="1">
                <a:solidFill>
                  <a:schemeClr val="tx2"/>
                </a:solidFill>
              </a:rPr>
              <a:t>por</a:t>
            </a:r>
            <a:r>
              <a:rPr lang="en-US" sz="1700" dirty="0">
                <a:solidFill>
                  <a:schemeClr val="tx2"/>
                </a:solidFill>
              </a:rPr>
              <a:t> um </a:t>
            </a:r>
            <a:r>
              <a:rPr lang="en-US" sz="1700" dirty="0" err="1">
                <a:solidFill>
                  <a:schemeClr val="tx2"/>
                </a:solidFill>
              </a:rPr>
              <a:t>dispositivo</a:t>
            </a:r>
            <a:r>
              <a:rPr lang="en-US" sz="1700" dirty="0">
                <a:solidFill>
                  <a:schemeClr val="tx2"/>
                </a:solidFill>
              </a:rPr>
              <a:t> de </a:t>
            </a:r>
            <a:r>
              <a:rPr lang="en-US" sz="1700" dirty="0" err="1">
                <a:solidFill>
                  <a:schemeClr val="tx2"/>
                </a:solidFill>
              </a:rPr>
              <a:t>proteção</a:t>
            </a:r>
            <a:endParaRPr lang="en-US" sz="1700" dirty="0">
              <a:solidFill>
                <a:schemeClr val="tx2"/>
              </a:solidFill>
            </a:endParaRPr>
          </a:p>
        </p:txBody>
      </p:sp>
      <p:sp>
        <p:nvSpPr>
          <p:cNvPr id="4" name="Espaço Reservado para Rodapé 3">
            <a:extLst>
              <a:ext uri="{FF2B5EF4-FFF2-40B4-BE49-F238E27FC236}">
                <a16:creationId xmlns:a16="http://schemas.microsoft.com/office/drawing/2014/main" id="{F7D46A19-44E6-E9DA-B66D-4E7A7FA3D72D}"/>
              </a:ext>
            </a:extLst>
          </p:cNvPr>
          <p:cNvSpPr>
            <a:spLocks noGrp="1"/>
          </p:cNvSpPr>
          <p:nvPr>
            <p:ph type="ftr" sz="quarter" idx="11"/>
          </p:nvPr>
        </p:nvSpPr>
        <p:spPr>
          <a:xfrm>
            <a:off x="4109310" y="6327648"/>
            <a:ext cx="3976429" cy="365125"/>
          </a:xfrm>
        </p:spPr>
        <p:txBody>
          <a:bodyPr vert="horz" lIns="91440" tIns="45720" rIns="91440" bIns="45720" rtlCol="0" anchor="ctr">
            <a:normAutofit/>
          </a:bodyPr>
          <a:lstStyle/>
          <a:p>
            <a:pPr>
              <a:spcAft>
                <a:spcPts val="600"/>
              </a:spcAft>
            </a:pPr>
            <a:r>
              <a:rPr lang="en-US" kern="1200">
                <a:solidFill>
                  <a:schemeClr val="bg1">
                    <a:alpha val="60000"/>
                  </a:schemeClr>
                </a:solidFill>
                <a:latin typeface="+mn-lt"/>
                <a:ea typeface="+mn-ea"/>
                <a:cs typeface="+mn-cs"/>
              </a:rPr>
              <a:t>Subestações elétricas</a:t>
            </a:r>
          </a:p>
        </p:txBody>
      </p:sp>
      <p:sp>
        <p:nvSpPr>
          <p:cNvPr id="5" name="Espaço Reservado para Número de Slide 4">
            <a:extLst>
              <a:ext uri="{FF2B5EF4-FFF2-40B4-BE49-F238E27FC236}">
                <a16:creationId xmlns:a16="http://schemas.microsoft.com/office/drawing/2014/main" id="{540E9E0D-D62E-586C-87B1-870D71609F07}"/>
              </a:ext>
            </a:extLst>
          </p:cNvPr>
          <p:cNvSpPr>
            <a:spLocks noGrp="1"/>
          </p:cNvSpPr>
          <p:nvPr>
            <p:ph type="sldNum" sz="quarter" idx="12"/>
          </p:nvPr>
        </p:nvSpPr>
        <p:spPr>
          <a:xfrm>
            <a:off x="10186908" y="6327648"/>
            <a:ext cx="1166892" cy="365125"/>
          </a:xfrm>
        </p:spPr>
        <p:txBody>
          <a:bodyPr vert="horz" lIns="91440" tIns="45720" rIns="91440" bIns="45720" rtlCol="0" anchor="ctr">
            <a:normAutofit/>
          </a:bodyPr>
          <a:lstStyle/>
          <a:p>
            <a:pPr>
              <a:spcAft>
                <a:spcPts val="600"/>
              </a:spcAft>
            </a:pPr>
            <a:fld id="{73B850FF-6169-4056-8077-06FFA93A5366}" type="slidenum">
              <a:rPr lang="en-US" smtClean="0"/>
              <a:pPr>
                <a:spcAft>
                  <a:spcPts val="600"/>
                </a:spcAft>
              </a:pPr>
              <a:t>30</a:t>
            </a:fld>
            <a:endParaRPr lang="en-US"/>
          </a:p>
        </p:txBody>
      </p:sp>
    </p:spTree>
    <p:extLst>
      <p:ext uri="{BB962C8B-B14F-4D97-AF65-F5344CB8AC3E}">
        <p14:creationId xmlns:p14="http://schemas.microsoft.com/office/powerpoint/2010/main" val="3411863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3" name="Picture 13">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4" name="Rectangle 1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7">
            <a:extLst>
              <a:ext uri="{FF2B5EF4-FFF2-40B4-BE49-F238E27FC236}">
                <a16:creationId xmlns:a16="http://schemas.microsoft.com/office/drawing/2014/main" id="{1F491198-AF87-4E71-AAD9-AE427363C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19">
            <a:extLst>
              <a:ext uri="{FF2B5EF4-FFF2-40B4-BE49-F238E27FC236}">
                <a16:creationId xmlns:a16="http://schemas.microsoft.com/office/drawing/2014/main" id="{4C2E1C05-3303-4DCD-9685-3BDE5AEF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84319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D7F2E59A-66C6-4BE2-B3FB-D5DE585D2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0"/>
            <a:ext cx="12191999" cy="1833647"/>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5ACEE8A-F91C-1F48-58B8-1CCCFD2C1F3F}"/>
              </a:ext>
            </a:extLst>
          </p:cNvPr>
          <p:cNvSpPr>
            <a:spLocks noGrp="1"/>
          </p:cNvSpPr>
          <p:nvPr>
            <p:ph type="title"/>
          </p:nvPr>
        </p:nvSpPr>
        <p:spPr>
          <a:xfrm>
            <a:off x="838201" y="169452"/>
            <a:ext cx="10750570" cy="1514105"/>
          </a:xfrm>
        </p:spPr>
        <p:txBody>
          <a:bodyPr vert="horz" lIns="91440" tIns="45720" rIns="91440" bIns="45720" rtlCol="0" anchor="b">
            <a:normAutofit/>
          </a:bodyPr>
          <a:lstStyle/>
          <a:p>
            <a:pPr>
              <a:lnSpc>
                <a:spcPct val="90000"/>
              </a:lnSpc>
            </a:pPr>
            <a:r>
              <a:rPr lang="en-US" sz="5000"/>
              <a:t>Simbologias do que vimos até agora</a:t>
            </a:r>
          </a:p>
        </p:txBody>
      </p:sp>
      <p:sp>
        <p:nvSpPr>
          <p:cNvPr id="4" name="Espaço Reservado para Rodapé 3">
            <a:extLst>
              <a:ext uri="{FF2B5EF4-FFF2-40B4-BE49-F238E27FC236}">
                <a16:creationId xmlns:a16="http://schemas.microsoft.com/office/drawing/2014/main" id="{0144DF5C-F1FE-63C1-A6FB-1DA49FF3D698}"/>
              </a:ext>
            </a:extLst>
          </p:cNvPr>
          <p:cNvSpPr>
            <a:spLocks noGrp="1"/>
          </p:cNvSpPr>
          <p:nvPr>
            <p:ph type="ftr" sz="quarter" idx="11"/>
          </p:nvPr>
        </p:nvSpPr>
        <p:spPr>
          <a:xfrm>
            <a:off x="4038600" y="6324600"/>
            <a:ext cx="4114800" cy="365125"/>
          </a:xfrm>
        </p:spPr>
        <p:txBody>
          <a:bodyPr vert="horz" lIns="91440" tIns="45720" rIns="91440" bIns="45720" rtlCol="0" anchor="ctr">
            <a:normAutofit/>
          </a:bodyPr>
          <a:lstStyle/>
          <a:p>
            <a:pPr>
              <a:spcAft>
                <a:spcPts val="600"/>
              </a:spcAft>
            </a:pPr>
            <a:r>
              <a:rPr lang="en-US" kern="1200" dirty="0">
                <a:solidFill>
                  <a:schemeClr val="tx1">
                    <a:alpha val="60000"/>
                  </a:schemeClr>
                </a:solidFill>
                <a:latin typeface="+mn-lt"/>
                <a:ea typeface="+mn-ea"/>
                <a:cs typeface="+mn-cs"/>
              </a:rPr>
              <a:t>Subestações elétricas</a:t>
            </a:r>
          </a:p>
        </p:txBody>
      </p:sp>
      <p:sp>
        <p:nvSpPr>
          <p:cNvPr id="5" name="Espaço Reservado para Número de Slide 4">
            <a:extLst>
              <a:ext uri="{FF2B5EF4-FFF2-40B4-BE49-F238E27FC236}">
                <a16:creationId xmlns:a16="http://schemas.microsoft.com/office/drawing/2014/main" id="{0B67302D-490D-A71C-2AA7-8A97F9FC967D}"/>
              </a:ext>
            </a:extLst>
          </p:cNvPr>
          <p:cNvSpPr>
            <a:spLocks noGrp="1"/>
          </p:cNvSpPr>
          <p:nvPr>
            <p:ph type="sldNum" sz="quarter" idx="12"/>
          </p:nvPr>
        </p:nvSpPr>
        <p:spPr>
          <a:xfrm>
            <a:off x="8610600" y="6324600"/>
            <a:ext cx="2743200" cy="365125"/>
          </a:xfrm>
        </p:spPr>
        <p:txBody>
          <a:bodyPr vert="horz" lIns="91440" tIns="45720" rIns="91440" bIns="45720" rtlCol="0" anchor="ctr">
            <a:normAutofit/>
          </a:bodyPr>
          <a:lstStyle/>
          <a:p>
            <a:pPr>
              <a:spcAft>
                <a:spcPts val="600"/>
              </a:spcAft>
            </a:pPr>
            <a:fld id="{73B850FF-6169-4056-8077-06FFA93A5366}" type="slidenum">
              <a:rPr lang="en-US">
                <a:solidFill>
                  <a:schemeClr val="tx1">
                    <a:alpha val="60000"/>
                  </a:schemeClr>
                </a:solidFill>
              </a:rPr>
              <a:pPr>
                <a:spcAft>
                  <a:spcPts val="600"/>
                </a:spcAft>
              </a:pPr>
              <a:t>31</a:t>
            </a:fld>
            <a:endParaRPr lang="en-US">
              <a:solidFill>
                <a:schemeClr val="tx1">
                  <a:alpha val="60000"/>
                </a:schemeClr>
              </a:solidFill>
            </a:endParaRPr>
          </a:p>
        </p:txBody>
      </p:sp>
      <p:grpSp>
        <p:nvGrpSpPr>
          <p:cNvPr id="19" name="Agrupar 18">
            <a:extLst>
              <a:ext uri="{FF2B5EF4-FFF2-40B4-BE49-F238E27FC236}">
                <a16:creationId xmlns:a16="http://schemas.microsoft.com/office/drawing/2014/main" id="{34764562-3904-C96B-60B7-84490BF50579}"/>
              </a:ext>
            </a:extLst>
          </p:cNvPr>
          <p:cNvGrpSpPr/>
          <p:nvPr/>
        </p:nvGrpSpPr>
        <p:grpSpPr>
          <a:xfrm>
            <a:off x="1992430" y="2012646"/>
            <a:ext cx="7706626" cy="4334977"/>
            <a:chOff x="3311091" y="1571789"/>
            <a:chExt cx="7706626" cy="4334977"/>
          </a:xfrm>
        </p:grpSpPr>
        <p:pic>
          <p:nvPicPr>
            <p:cNvPr id="9" name="Imagem 8" descr="Diagrama, Esquemático&#10;&#10;Descrição gerada automaticamente">
              <a:extLst>
                <a:ext uri="{FF2B5EF4-FFF2-40B4-BE49-F238E27FC236}">
                  <a16:creationId xmlns:a16="http://schemas.microsoft.com/office/drawing/2014/main" id="{95792065-CB5C-1CE5-8B2C-8358D577134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311091" y="1571789"/>
              <a:ext cx="7706626" cy="4334977"/>
            </a:xfrm>
            <a:prstGeom prst="rect">
              <a:avLst/>
            </a:prstGeom>
          </p:spPr>
        </p:pic>
        <p:sp>
          <p:nvSpPr>
            <p:cNvPr id="17" name="Retângulo 16">
              <a:extLst>
                <a:ext uri="{FF2B5EF4-FFF2-40B4-BE49-F238E27FC236}">
                  <a16:creationId xmlns:a16="http://schemas.microsoft.com/office/drawing/2014/main" id="{028AFE14-014C-1526-A96C-09ADA74E39A8}"/>
                </a:ext>
              </a:extLst>
            </p:cNvPr>
            <p:cNvSpPr/>
            <p:nvPr/>
          </p:nvSpPr>
          <p:spPr>
            <a:xfrm>
              <a:off x="6474835" y="4899917"/>
              <a:ext cx="1780674" cy="7411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894508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4" name="Picture 13">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6" name="Rectangle 15">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 name="Espaço Reservado para Conteúdo 6" descr="Uma imagem contendo edifício, ao ar livre, fábrica, grande&#10;&#10;Descrição gerada automaticamente">
            <a:extLst>
              <a:ext uri="{FF2B5EF4-FFF2-40B4-BE49-F238E27FC236}">
                <a16:creationId xmlns:a16="http://schemas.microsoft.com/office/drawing/2014/main" id="{D5E7B274-0069-447A-0929-20E87EDCF196}"/>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6428" r="-1" b="-1"/>
          <a:stretch/>
        </p:blipFill>
        <p:spPr>
          <a:xfrm>
            <a:off x="20" y="1376"/>
            <a:ext cx="12191980" cy="6856624"/>
          </a:xfrm>
          <a:prstGeom prst="rect">
            <a:avLst/>
          </a:prstGeom>
        </p:spPr>
      </p:pic>
      <p:sp>
        <p:nvSpPr>
          <p:cNvPr id="20" name="Rectangle 19">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81D0F42-96DD-A992-1C22-A69D1C316A40}"/>
              </a:ext>
            </a:extLst>
          </p:cNvPr>
          <p:cNvSpPr>
            <a:spLocks noGrp="1"/>
          </p:cNvSpPr>
          <p:nvPr>
            <p:ph type="title"/>
          </p:nvPr>
        </p:nvSpPr>
        <p:spPr>
          <a:xfrm>
            <a:off x="996275" y="3523512"/>
            <a:ext cx="6198566" cy="2603208"/>
          </a:xfrm>
        </p:spPr>
        <p:txBody>
          <a:bodyPr vert="horz" lIns="91440" tIns="45720" rIns="91440" bIns="45720" rtlCol="0" anchor="b">
            <a:normAutofit/>
          </a:bodyPr>
          <a:lstStyle/>
          <a:p>
            <a:r>
              <a:rPr lang="en-US" sz="5400">
                <a:solidFill>
                  <a:srgbClr val="FFFFFF"/>
                </a:solidFill>
              </a:rPr>
              <a:t>Transformador de potência</a:t>
            </a:r>
          </a:p>
        </p:txBody>
      </p:sp>
      <p:sp>
        <p:nvSpPr>
          <p:cNvPr id="4" name="Espaço Reservado para Rodapé 3">
            <a:extLst>
              <a:ext uri="{FF2B5EF4-FFF2-40B4-BE49-F238E27FC236}">
                <a16:creationId xmlns:a16="http://schemas.microsoft.com/office/drawing/2014/main" id="{A8473BF5-2D96-0102-7382-79A29E907144}"/>
              </a:ext>
            </a:extLst>
          </p:cNvPr>
          <p:cNvSpPr>
            <a:spLocks noGrp="1"/>
          </p:cNvSpPr>
          <p:nvPr>
            <p:ph type="ftr" sz="quarter" idx="11"/>
          </p:nvPr>
        </p:nvSpPr>
        <p:spPr>
          <a:xfrm>
            <a:off x="4038600" y="632460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Subestações elétricas</a:t>
            </a:r>
          </a:p>
        </p:txBody>
      </p:sp>
      <p:sp>
        <p:nvSpPr>
          <p:cNvPr id="5" name="Espaço Reservado para Número de Slide 4">
            <a:extLst>
              <a:ext uri="{FF2B5EF4-FFF2-40B4-BE49-F238E27FC236}">
                <a16:creationId xmlns:a16="http://schemas.microsoft.com/office/drawing/2014/main" id="{A54911F2-8759-D416-AAB8-8E033AAC0DEC}"/>
              </a:ext>
            </a:extLst>
          </p:cNvPr>
          <p:cNvSpPr>
            <a:spLocks noGrp="1"/>
          </p:cNvSpPr>
          <p:nvPr>
            <p:ph type="sldNum" sz="quarter" idx="12"/>
          </p:nvPr>
        </p:nvSpPr>
        <p:spPr>
          <a:xfrm>
            <a:off x="8610600" y="6324600"/>
            <a:ext cx="2743200" cy="365125"/>
          </a:xfrm>
        </p:spPr>
        <p:txBody>
          <a:bodyPr vert="horz" lIns="91440" tIns="45720" rIns="91440" bIns="45720" rtlCol="0" anchor="ctr">
            <a:normAutofit/>
          </a:bodyPr>
          <a:lstStyle/>
          <a:p>
            <a:pPr>
              <a:spcAft>
                <a:spcPts val="600"/>
              </a:spcAft>
            </a:pPr>
            <a:fld id="{73B850FF-6169-4056-8077-06FFA93A5366}" type="slidenum">
              <a:rPr lang="en-US">
                <a:solidFill>
                  <a:srgbClr val="FFFFFF"/>
                </a:solidFill>
              </a:rPr>
              <a:pPr>
                <a:spcAft>
                  <a:spcPts val="600"/>
                </a:spcAft>
              </a:pPr>
              <a:t>32</a:t>
            </a:fld>
            <a:endParaRPr lang="en-US">
              <a:solidFill>
                <a:srgbClr val="FFFFFF"/>
              </a:solidFill>
            </a:endParaRPr>
          </a:p>
        </p:txBody>
      </p:sp>
    </p:spTree>
    <p:extLst>
      <p:ext uri="{BB962C8B-B14F-4D97-AF65-F5344CB8AC3E}">
        <p14:creationId xmlns:p14="http://schemas.microsoft.com/office/powerpoint/2010/main" val="1826621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7E7106B5-5C56-A289-B912-EF454EBA76CD}"/>
              </a:ext>
            </a:extLst>
          </p:cNvPr>
          <p:cNvSpPr>
            <a:spLocks noGrp="1"/>
          </p:cNvSpPr>
          <p:nvPr>
            <p:ph type="title"/>
          </p:nvPr>
        </p:nvSpPr>
        <p:spPr>
          <a:xfrm>
            <a:off x="838201" y="559813"/>
            <a:ext cx="4876800" cy="5577934"/>
          </a:xfrm>
        </p:spPr>
        <p:txBody>
          <a:bodyPr>
            <a:normAutofit/>
          </a:bodyPr>
          <a:lstStyle/>
          <a:p>
            <a:r>
              <a:rPr lang="pt-BR"/>
              <a:t>Transformador de potência</a:t>
            </a:r>
            <a:endParaRPr lang="pt-BR" dirty="0"/>
          </a:p>
        </p:txBody>
      </p:sp>
      <p:sp>
        <p:nvSpPr>
          <p:cNvPr id="19" name="Espaço Reservado para Conteúdo 2">
            <a:extLst>
              <a:ext uri="{FF2B5EF4-FFF2-40B4-BE49-F238E27FC236}">
                <a16:creationId xmlns:a16="http://schemas.microsoft.com/office/drawing/2014/main" id="{C4698651-DFD9-8408-C254-1669DE485C97}"/>
              </a:ext>
            </a:extLst>
          </p:cNvPr>
          <p:cNvSpPr>
            <a:spLocks noGrp="1"/>
          </p:cNvSpPr>
          <p:nvPr>
            <p:ph idx="1"/>
          </p:nvPr>
        </p:nvSpPr>
        <p:spPr>
          <a:xfrm>
            <a:off x="6705600" y="559813"/>
            <a:ext cx="4467677" cy="5553275"/>
          </a:xfrm>
        </p:spPr>
        <p:txBody>
          <a:bodyPr>
            <a:normAutofit/>
          </a:bodyPr>
          <a:lstStyle/>
          <a:p>
            <a:pPr>
              <a:lnSpc>
                <a:spcPct val="100000"/>
              </a:lnSpc>
            </a:pPr>
            <a:r>
              <a:rPr lang="pt-BR" sz="1700">
                <a:solidFill>
                  <a:schemeClr val="tx2"/>
                </a:solidFill>
              </a:rPr>
              <a:t>O Transformador é o principal e mais caro equipamento de uma subestação;</a:t>
            </a:r>
          </a:p>
          <a:p>
            <a:pPr>
              <a:lnSpc>
                <a:spcPct val="100000"/>
              </a:lnSpc>
            </a:pPr>
            <a:r>
              <a:rPr lang="pt-BR" sz="1700">
                <a:solidFill>
                  <a:schemeClr val="tx2"/>
                </a:solidFill>
              </a:rPr>
              <a:t>Sua função é de transformar uma tensão maior em uma menor, ou vice versa;</a:t>
            </a:r>
          </a:p>
          <a:p>
            <a:pPr>
              <a:lnSpc>
                <a:spcPct val="100000"/>
              </a:lnSpc>
            </a:pPr>
            <a:r>
              <a:rPr lang="pt-BR" sz="1700">
                <a:solidFill>
                  <a:schemeClr val="tx2"/>
                </a:solidFill>
              </a:rPr>
              <a:t>Possui proteções intrínsecas;</a:t>
            </a:r>
          </a:p>
          <a:p>
            <a:pPr>
              <a:lnSpc>
                <a:spcPct val="100000"/>
              </a:lnSpc>
            </a:pPr>
            <a:r>
              <a:rPr lang="pt-BR" sz="1700">
                <a:solidFill>
                  <a:schemeClr val="tx2"/>
                </a:solidFill>
              </a:rPr>
              <a:t>Radiadores para resfriamento</a:t>
            </a:r>
          </a:p>
          <a:p>
            <a:pPr>
              <a:lnSpc>
                <a:spcPct val="100000"/>
              </a:lnSpc>
            </a:pPr>
            <a:r>
              <a:rPr lang="pt-BR" sz="1700">
                <a:solidFill>
                  <a:schemeClr val="tx2"/>
                </a:solidFill>
              </a:rPr>
              <a:t>Motores para ventilação forçada;</a:t>
            </a:r>
          </a:p>
          <a:p>
            <a:pPr>
              <a:lnSpc>
                <a:spcPct val="100000"/>
              </a:lnSpc>
            </a:pPr>
            <a:r>
              <a:rPr lang="pt-BR" sz="1700">
                <a:solidFill>
                  <a:schemeClr val="tx2"/>
                </a:solidFill>
              </a:rPr>
              <a:t>Proteções e sinalizações intrínsecas;</a:t>
            </a:r>
          </a:p>
          <a:p>
            <a:pPr>
              <a:lnSpc>
                <a:spcPct val="100000"/>
              </a:lnSpc>
            </a:pPr>
            <a:r>
              <a:rPr lang="pt-BR" sz="1700">
                <a:solidFill>
                  <a:schemeClr val="tx2"/>
                </a:solidFill>
              </a:rPr>
              <a:t>Transformadores de corrente;</a:t>
            </a:r>
          </a:p>
          <a:p>
            <a:pPr>
              <a:lnSpc>
                <a:spcPct val="100000"/>
              </a:lnSpc>
            </a:pPr>
            <a:r>
              <a:rPr lang="pt-BR" sz="1700">
                <a:solidFill>
                  <a:schemeClr val="tx2"/>
                </a:solidFill>
              </a:rPr>
              <a:t>Comutadores de TAPs automático e manual;</a:t>
            </a:r>
          </a:p>
          <a:p>
            <a:pPr>
              <a:lnSpc>
                <a:spcPct val="100000"/>
              </a:lnSpc>
            </a:pPr>
            <a:r>
              <a:rPr lang="pt-BR" sz="1700">
                <a:solidFill>
                  <a:schemeClr val="tx2"/>
                </a:solidFill>
              </a:rPr>
              <a:t>Oléo isolante;</a:t>
            </a:r>
          </a:p>
          <a:p>
            <a:pPr>
              <a:lnSpc>
                <a:spcPct val="100000"/>
              </a:lnSpc>
            </a:pPr>
            <a:r>
              <a:rPr lang="pt-BR" sz="1700">
                <a:solidFill>
                  <a:schemeClr val="tx2"/>
                </a:solidFill>
              </a:rPr>
              <a:t>Indicadores de temperatura de óleo e de enrolamento;</a:t>
            </a:r>
          </a:p>
          <a:p>
            <a:pPr>
              <a:lnSpc>
                <a:spcPct val="100000"/>
              </a:lnSpc>
            </a:pPr>
            <a:r>
              <a:rPr lang="pt-BR" sz="1700">
                <a:solidFill>
                  <a:schemeClr val="tx2"/>
                </a:solidFill>
              </a:rPr>
              <a:t>Pode possuir vários enrolamentos na saída;</a:t>
            </a:r>
          </a:p>
          <a:p>
            <a:pPr>
              <a:lnSpc>
                <a:spcPct val="100000"/>
              </a:lnSpc>
            </a:pPr>
            <a:endParaRPr lang="pt-BR" sz="1700">
              <a:solidFill>
                <a:schemeClr val="tx2"/>
              </a:solidFill>
            </a:endParaRPr>
          </a:p>
        </p:txBody>
      </p:sp>
      <p:sp>
        <p:nvSpPr>
          <p:cNvPr id="4" name="Espaço Reservado para Rodapé 3">
            <a:extLst>
              <a:ext uri="{FF2B5EF4-FFF2-40B4-BE49-F238E27FC236}">
                <a16:creationId xmlns:a16="http://schemas.microsoft.com/office/drawing/2014/main" id="{C80C7D03-1D2F-3B6A-369F-29423321020E}"/>
              </a:ext>
            </a:extLst>
          </p:cNvPr>
          <p:cNvSpPr>
            <a:spLocks noGrp="1"/>
          </p:cNvSpPr>
          <p:nvPr>
            <p:ph type="ftr" sz="quarter" idx="11"/>
          </p:nvPr>
        </p:nvSpPr>
        <p:spPr>
          <a:xfrm>
            <a:off x="6615516" y="6327648"/>
            <a:ext cx="3688417" cy="365125"/>
          </a:xfrm>
        </p:spPr>
        <p:txBody>
          <a:bodyPr>
            <a:normAutofit/>
          </a:bodyPr>
          <a:lstStyle/>
          <a:p>
            <a:pPr algn="l">
              <a:spcAft>
                <a:spcPts val="600"/>
              </a:spcAft>
            </a:pPr>
            <a:r>
              <a:rPr lang="en-US">
                <a:solidFill>
                  <a:schemeClr val="tx1">
                    <a:alpha val="60000"/>
                  </a:schemeClr>
                </a:solidFill>
              </a:rPr>
              <a:t>Subestações elétricas</a:t>
            </a:r>
          </a:p>
        </p:txBody>
      </p:sp>
      <p:sp>
        <p:nvSpPr>
          <p:cNvPr id="5" name="Espaço Reservado para Número de Slide 4">
            <a:extLst>
              <a:ext uri="{FF2B5EF4-FFF2-40B4-BE49-F238E27FC236}">
                <a16:creationId xmlns:a16="http://schemas.microsoft.com/office/drawing/2014/main" id="{E17B17BD-2682-C662-2F07-AFE517523043}"/>
              </a:ext>
            </a:extLst>
          </p:cNvPr>
          <p:cNvSpPr>
            <a:spLocks noGrp="1"/>
          </p:cNvSpPr>
          <p:nvPr>
            <p:ph type="sldNum" sz="quarter" idx="12"/>
          </p:nvPr>
        </p:nvSpPr>
        <p:spPr>
          <a:xfrm>
            <a:off x="10668000" y="6327648"/>
            <a:ext cx="6858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33</a:t>
            </a:fld>
            <a:endParaRPr lang="en-US">
              <a:solidFill>
                <a:schemeClr val="tx1">
                  <a:alpha val="60000"/>
                </a:schemeClr>
              </a:solidFill>
            </a:endParaRPr>
          </a:p>
        </p:txBody>
      </p:sp>
    </p:spTree>
    <p:extLst>
      <p:ext uri="{BB962C8B-B14F-4D97-AF65-F5344CB8AC3E}">
        <p14:creationId xmlns:p14="http://schemas.microsoft.com/office/powerpoint/2010/main" val="410020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3B4F1E7-956B-DCF4-9AAD-62314B0617EF}"/>
              </a:ext>
            </a:extLst>
          </p:cNvPr>
          <p:cNvSpPr>
            <a:spLocks noGrp="1"/>
          </p:cNvSpPr>
          <p:nvPr>
            <p:ph type="title"/>
          </p:nvPr>
        </p:nvSpPr>
        <p:spPr>
          <a:xfrm>
            <a:off x="1198182" y="381000"/>
            <a:ext cx="10003218" cy="1600124"/>
          </a:xfrm>
        </p:spPr>
        <p:txBody>
          <a:bodyPr>
            <a:normAutofit/>
          </a:bodyPr>
          <a:lstStyle/>
          <a:p>
            <a:r>
              <a:rPr lang="pt-BR" dirty="0"/>
              <a:t>Transformador de potência</a:t>
            </a:r>
          </a:p>
        </p:txBody>
      </p:sp>
      <p:sp>
        <p:nvSpPr>
          <p:cNvPr id="3" name="Espaço Reservado para Conteúdo 2">
            <a:extLst>
              <a:ext uri="{FF2B5EF4-FFF2-40B4-BE49-F238E27FC236}">
                <a16:creationId xmlns:a16="http://schemas.microsoft.com/office/drawing/2014/main" id="{4365148D-3783-44DA-1030-57D46B2C75AF}"/>
              </a:ext>
            </a:extLst>
          </p:cNvPr>
          <p:cNvSpPr>
            <a:spLocks noGrp="1"/>
          </p:cNvSpPr>
          <p:nvPr>
            <p:ph idx="1"/>
          </p:nvPr>
        </p:nvSpPr>
        <p:spPr>
          <a:xfrm>
            <a:off x="1185756" y="2362200"/>
            <a:ext cx="8796444" cy="3935986"/>
          </a:xfrm>
        </p:spPr>
        <p:txBody>
          <a:bodyPr anchor="ctr">
            <a:normAutofit/>
          </a:bodyPr>
          <a:lstStyle/>
          <a:p>
            <a:r>
              <a:rPr lang="pt-BR" sz="1800">
                <a:solidFill>
                  <a:schemeClr val="tx1">
                    <a:alpha val="80000"/>
                  </a:schemeClr>
                </a:solidFill>
              </a:rPr>
              <a:t>O Transformador ou “Trafo” como costumamos chamar, é o responsável em elevar ou abaixar a tensão de uma subestação;</a:t>
            </a:r>
          </a:p>
          <a:p>
            <a:r>
              <a:rPr lang="pt-BR" sz="1800">
                <a:solidFill>
                  <a:schemeClr val="tx1">
                    <a:alpha val="80000"/>
                  </a:schemeClr>
                </a:solidFill>
              </a:rPr>
              <a:t>Possui comutadores de TAPs chamado LTC (Comutador de TAPS sob carga), sistema que através de um regulador de tensão monitora e comuta as espiras de um transformador para manter a tensão dentro de um parâmetro ajustável;</a:t>
            </a:r>
          </a:p>
          <a:p>
            <a:r>
              <a:rPr lang="pt-BR" sz="1800">
                <a:solidFill>
                  <a:schemeClr val="tx1">
                    <a:alpha val="80000"/>
                  </a:schemeClr>
                </a:solidFill>
              </a:rPr>
              <a:t>Tem seus enrolamentos divididos em primário e secundário;</a:t>
            </a:r>
          </a:p>
          <a:p>
            <a:r>
              <a:rPr lang="pt-BR" sz="1800">
                <a:solidFill>
                  <a:schemeClr val="tx1">
                    <a:alpha val="80000"/>
                  </a:schemeClr>
                </a:solidFill>
              </a:rPr>
              <a:t>Possuem TC internamente conectados a seus polos  chamados TCs de bucha;</a:t>
            </a:r>
          </a:p>
          <a:p>
            <a:r>
              <a:rPr lang="pt-BR" sz="1800">
                <a:solidFill>
                  <a:schemeClr val="tx1">
                    <a:alpha val="80000"/>
                  </a:schemeClr>
                </a:solidFill>
              </a:rPr>
              <a:t>Quando ligado a ventilação forçada, podemos colocar até 25% a mais de carga no transformador acima de sua potência nominal.</a:t>
            </a:r>
          </a:p>
        </p:txBody>
      </p:sp>
      <p:sp>
        <p:nvSpPr>
          <p:cNvPr id="4" name="Espaço Reservado para Rodapé 3">
            <a:extLst>
              <a:ext uri="{FF2B5EF4-FFF2-40B4-BE49-F238E27FC236}">
                <a16:creationId xmlns:a16="http://schemas.microsoft.com/office/drawing/2014/main" id="{F4C7373F-5D16-7CC4-FCC8-6D731D5BAEEA}"/>
              </a:ext>
            </a:extLst>
          </p:cNvPr>
          <p:cNvSpPr>
            <a:spLocks noGrp="1"/>
          </p:cNvSpPr>
          <p:nvPr>
            <p:ph type="ftr" sz="quarter" idx="11"/>
          </p:nvPr>
        </p:nvSpPr>
        <p:spPr>
          <a:xfrm>
            <a:off x="4106262" y="6327648"/>
            <a:ext cx="3976429" cy="365125"/>
          </a:xfrm>
        </p:spPr>
        <p:txBody>
          <a:bodyPr>
            <a:normAutofit/>
          </a:bodyPr>
          <a:lstStyle/>
          <a:p>
            <a:pPr>
              <a:spcAft>
                <a:spcPts val="600"/>
              </a:spcAft>
            </a:pPr>
            <a:r>
              <a:rPr lang="en-US">
                <a:solidFill>
                  <a:schemeClr val="tx1">
                    <a:alpha val="60000"/>
                  </a:schemeClr>
                </a:solidFill>
              </a:rPr>
              <a:t>Subestações elétricas</a:t>
            </a:r>
          </a:p>
        </p:txBody>
      </p:sp>
      <p:sp>
        <p:nvSpPr>
          <p:cNvPr id="5" name="Espaço Reservado para Número de Slide 4">
            <a:extLst>
              <a:ext uri="{FF2B5EF4-FFF2-40B4-BE49-F238E27FC236}">
                <a16:creationId xmlns:a16="http://schemas.microsoft.com/office/drawing/2014/main" id="{977AE27F-B8CE-4974-F38B-1A97638785CD}"/>
              </a:ext>
            </a:extLst>
          </p:cNvPr>
          <p:cNvSpPr>
            <a:spLocks noGrp="1"/>
          </p:cNvSpPr>
          <p:nvPr>
            <p:ph type="sldNum" sz="quarter" idx="12"/>
          </p:nvPr>
        </p:nvSpPr>
        <p:spPr>
          <a:xfrm>
            <a:off x="10186908" y="6327648"/>
            <a:ext cx="1166892"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34</a:t>
            </a:fld>
            <a:endParaRPr lang="en-US">
              <a:solidFill>
                <a:schemeClr val="tx1">
                  <a:alpha val="60000"/>
                </a:schemeClr>
              </a:solidFill>
            </a:endParaRPr>
          </a:p>
        </p:txBody>
      </p:sp>
    </p:spTree>
    <p:extLst>
      <p:ext uri="{BB962C8B-B14F-4D97-AF65-F5344CB8AC3E}">
        <p14:creationId xmlns:p14="http://schemas.microsoft.com/office/powerpoint/2010/main" val="3796302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4" name="Picture 13">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6" name="Rectangle 15">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 name="Espaço Reservado para Conteúdo 6" descr="Uma imagem contendo ao ar livre, cerca, fábrica, trem&#10;&#10;Descrição gerada automaticamente">
            <a:extLst>
              <a:ext uri="{FF2B5EF4-FFF2-40B4-BE49-F238E27FC236}">
                <a16:creationId xmlns:a16="http://schemas.microsoft.com/office/drawing/2014/main" id="{6C895355-32B4-838F-DC64-52567F02321B}"/>
              </a:ext>
            </a:extLst>
          </p:cNvPr>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r="17762"/>
          <a:stretch/>
        </p:blipFill>
        <p:spPr>
          <a:xfrm>
            <a:off x="20" y="1376"/>
            <a:ext cx="12191980" cy="6856624"/>
          </a:xfrm>
          <a:prstGeom prst="rect">
            <a:avLst/>
          </a:prstGeom>
        </p:spPr>
      </p:pic>
      <p:sp>
        <p:nvSpPr>
          <p:cNvPr id="20" name="Rectangle 19">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1745688-A921-D445-0DC2-3FD642FE7D86}"/>
              </a:ext>
            </a:extLst>
          </p:cNvPr>
          <p:cNvSpPr>
            <a:spLocks noGrp="1"/>
          </p:cNvSpPr>
          <p:nvPr>
            <p:ph type="title"/>
          </p:nvPr>
        </p:nvSpPr>
        <p:spPr>
          <a:xfrm>
            <a:off x="996275" y="3523512"/>
            <a:ext cx="6198566" cy="2603208"/>
          </a:xfrm>
        </p:spPr>
        <p:txBody>
          <a:bodyPr vert="horz" lIns="91440" tIns="45720" rIns="91440" bIns="45720" rtlCol="0" anchor="b">
            <a:normAutofit/>
          </a:bodyPr>
          <a:lstStyle/>
          <a:p>
            <a:r>
              <a:rPr lang="en-US" sz="5400">
                <a:solidFill>
                  <a:srgbClr val="FFFFFF"/>
                </a:solidFill>
              </a:rPr>
              <a:t>Partes de um transformador</a:t>
            </a:r>
          </a:p>
        </p:txBody>
      </p:sp>
      <p:sp>
        <p:nvSpPr>
          <p:cNvPr id="4" name="Espaço Reservado para Rodapé 3">
            <a:extLst>
              <a:ext uri="{FF2B5EF4-FFF2-40B4-BE49-F238E27FC236}">
                <a16:creationId xmlns:a16="http://schemas.microsoft.com/office/drawing/2014/main" id="{0838698E-377A-25BF-E5B0-6EE006710BE5}"/>
              </a:ext>
            </a:extLst>
          </p:cNvPr>
          <p:cNvSpPr>
            <a:spLocks noGrp="1"/>
          </p:cNvSpPr>
          <p:nvPr>
            <p:ph type="ftr" sz="quarter" idx="11"/>
          </p:nvPr>
        </p:nvSpPr>
        <p:spPr>
          <a:xfrm>
            <a:off x="4038600" y="632460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Subestações elétricas</a:t>
            </a:r>
          </a:p>
        </p:txBody>
      </p:sp>
      <p:sp>
        <p:nvSpPr>
          <p:cNvPr id="5" name="Espaço Reservado para Número de Slide 4">
            <a:extLst>
              <a:ext uri="{FF2B5EF4-FFF2-40B4-BE49-F238E27FC236}">
                <a16:creationId xmlns:a16="http://schemas.microsoft.com/office/drawing/2014/main" id="{73B0AA6D-B90B-A923-9E6D-180BD29537BF}"/>
              </a:ext>
            </a:extLst>
          </p:cNvPr>
          <p:cNvSpPr>
            <a:spLocks noGrp="1"/>
          </p:cNvSpPr>
          <p:nvPr>
            <p:ph type="sldNum" sz="quarter" idx="12"/>
          </p:nvPr>
        </p:nvSpPr>
        <p:spPr>
          <a:xfrm>
            <a:off x="8610600" y="6324600"/>
            <a:ext cx="2743200" cy="365125"/>
          </a:xfrm>
        </p:spPr>
        <p:txBody>
          <a:bodyPr vert="horz" lIns="91440" tIns="45720" rIns="91440" bIns="45720" rtlCol="0" anchor="ctr">
            <a:normAutofit/>
          </a:bodyPr>
          <a:lstStyle/>
          <a:p>
            <a:pPr>
              <a:spcAft>
                <a:spcPts val="600"/>
              </a:spcAft>
            </a:pPr>
            <a:fld id="{73B850FF-6169-4056-8077-06FFA93A5366}" type="slidenum">
              <a:rPr lang="en-US">
                <a:solidFill>
                  <a:srgbClr val="FFFFFF"/>
                </a:solidFill>
              </a:rPr>
              <a:pPr>
                <a:spcAft>
                  <a:spcPts val="600"/>
                </a:spcAft>
              </a:pPr>
              <a:t>35</a:t>
            </a:fld>
            <a:endParaRPr lang="en-US">
              <a:solidFill>
                <a:srgbClr val="FFFFFF"/>
              </a:solidFill>
            </a:endParaRPr>
          </a:p>
        </p:txBody>
      </p:sp>
    </p:spTree>
    <p:extLst>
      <p:ext uri="{BB962C8B-B14F-4D97-AF65-F5344CB8AC3E}">
        <p14:creationId xmlns:p14="http://schemas.microsoft.com/office/powerpoint/2010/main" val="2278989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50"/>
            <a:ext cx="62546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048" y="0"/>
            <a:ext cx="6251447"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43A07C2-494D-7B7C-EE31-78A975DFF669}"/>
              </a:ext>
            </a:extLst>
          </p:cNvPr>
          <p:cNvSpPr>
            <a:spLocks noGrp="1"/>
          </p:cNvSpPr>
          <p:nvPr>
            <p:ph type="title"/>
          </p:nvPr>
        </p:nvSpPr>
        <p:spPr>
          <a:xfrm>
            <a:off x="838200" y="586992"/>
            <a:ext cx="4953000" cy="1664573"/>
          </a:xfrm>
        </p:spPr>
        <p:txBody>
          <a:bodyPr>
            <a:normAutofit/>
          </a:bodyPr>
          <a:lstStyle/>
          <a:p>
            <a:r>
              <a:rPr lang="pt-BR"/>
              <a:t>Radiador</a:t>
            </a:r>
            <a:endParaRPr lang="pt-BR" dirty="0"/>
          </a:p>
        </p:txBody>
      </p:sp>
      <p:sp>
        <p:nvSpPr>
          <p:cNvPr id="11" name="Content Placeholder 10">
            <a:extLst>
              <a:ext uri="{FF2B5EF4-FFF2-40B4-BE49-F238E27FC236}">
                <a16:creationId xmlns:a16="http://schemas.microsoft.com/office/drawing/2014/main" id="{843DD50F-5F2F-E26F-ACAE-E93E5D2C258A}"/>
              </a:ext>
            </a:extLst>
          </p:cNvPr>
          <p:cNvSpPr>
            <a:spLocks noGrp="1"/>
          </p:cNvSpPr>
          <p:nvPr>
            <p:ph idx="1"/>
          </p:nvPr>
        </p:nvSpPr>
        <p:spPr>
          <a:xfrm>
            <a:off x="838200" y="2411653"/>
            <a:ext cx="4952681" cy="3728613"/>
          </a:xfrm>
        </p:spPr>
        <p:txBody>
          <a:bodyPr>
            <a:normAutofit/>
          </a:bodyPr>
          <a:lstStyle/>
          <a:p>
            <a:r>
              <a:rPr lang="en-US" sz="1800" dirty="0" err="1"/>
              <a:t>Dispositivo</a:t>
            </a:r>
            <a:r>
              <a:rPr lang="en-US" sz="1800" dirty="0"/>
              <a:t> de </a:t>
            </a:r>
            <a:r>
              <a:rPr lang="en-US" sz="1800" dirty="0" err="1"/>
              <a:t>dissipação</a:t>
            </a:r>
            <a:r>
              <a:rPr lang="en-US" sz="1800" dirty="0"/>
              <a:t> de </a:t>
            </a:r>
            <a:r>
              <a:rPr lang="en-US" sz="1800" dirty="0" err="1"/>
              <a:t>calor</a:t>
            </a:r>
            <a:r>
              <a:rPr lang="en-US" sz="1800" dirty="0"/>
              <a:t>, </a:t>
            </a:r>
            <a:r>
              <a:rPr lang="en-US" sz="1800" dirty="0" err="1"/>
              <a:t>contruído</a:t>
            </a:r>
            <a:r>
              <a:rPr lang="en-US" sz="1800" dirty="0"/>
              <a:t> para </a:t>
            </a:r>
            <a:r>
              <a:rPr lang="en-US" sz="1800" dirty="0" err="1"/>
              <a:t>dissipar</a:t>
            </a:r>
            <a:r>
              <a:rPr lang="en-US" sz="1800" dirty="0"/>
              <a:t> o </a:t>
            </a:r>
            <a:r>
              <a:rPr lang="en-US" sz="1800" dirty="0" err="1"/>
              <a:t>calor</a:t>
            </a:r>
            <a:r>
              <a:rPr lang="en-US" sz="1800" dirty="0"/>
              <a:t> do </a:t>
            </a:r>
            <a:r>
              <a:rPr lang="en-US" sz="1800" dirty="0" err="1"/>
              <a:t>núcelo</a:t>
            </a:r>
            <a:r>
              <a:rPr lang="en-US" sz="1800" dirty="0"/>
              <a:t> </a:t>
            </a:r>
            <a:r>
              <a:rPr lang="en-US" sz="1800" dirty="0" err="1"/>
              <a:t>pelo</a:t>
            </a:r>
            <a:r>
              <a:rPr lang="en-US" sz="1800" dirty="0"/>
              <a:t> </a:t>
            </a:r>
            <a:r>
              <a:rPr lang="en-US" sz="1800" dirty="0" err="1"/>
              <a:t>ar</a:t>
            </a:r>
            <a:r>
              <a:rPr lang="en-US" sz="1800" dirty="0"/>
              <a:t> natural </a:t>
            </a:r>
            <a:r>
              <a:rPr lang="en-US" sz="1800" dirty="0" err="1"/>
              <a:t>em</a:t>
            </a:r>
            <a:r>
              <a:rPr lang="en-US" sz="1800" dirty="0"/>
              <a:t> </a:t>
            </a:r>
            <a:r>
              <a:rPr lang="en-US" sz="1800" dirty="0" err="1"/>
              <a:t>suas</a:t>
            </a:r>
            <a:r>
              <a:rPr lang="en-US" sz="1800" dirty="0"/>
              <a:t> </a:t>
            </a:r>
            <a:r>
              <a:rPr lang="en-US" sz="1800" dirty="0" err="1"/>
              <a:t>aletas</a:t>
            </a:r>
            <a:r>
              <a:rPr lang="en-US" sz="1800" dirty="0"/>
              <a:t>, </a:t>
            </a:r>
            <a:r>
              <a:rPr lang="en-US" sz="1800" dirty="0" err="1"/>
              <a:t>ou</a:t>
            </a:r>
            <a:r>
              <a:rPr lang="en-US" sz="1800" dirty="0"/>
              <a:t> </a:t>
            </a:r>
            <a:r>
              <a:rPr lang="en-US" sz="1800" dirty="0" err="1"/>
              <a:t>por</a:t>
            </a:r>
            <a:r>
              <a:rPr lang="en-US" sz="1800" dirty="0"/>
              <a:t> </a:t>
            </a:r>
            <a:r>
              <a:rPr lang="en-US" sz="1800" dirty="0" err="1"/>
              <a:t>ventilação</a:t>
            </a:r>
            <a:r>
              <a:rPr lang="en-US" sz="1800" dirty="0"/>
              <a:t> </a:t>
            </a:r>
            <a:r>
              <a:rPr lang="en-US" sz="1800" dirty="0" err="1"/>
              <a:t>forçada</a:t>
            </a:r>
            <a:r>
              <a:rPr lang="en-US" sz="1800" dirty="0"/>
              <a:t>.</a:t>
            </a:r>
          </a:p>
        </p:txBody>
      </p:sp>
      <p:pic>
        <p:nvPicPr>
          <p:cNvPr id="7" name="Espaço Reservado para Conteúdo 6" descr="Edifício de tijolos&#10;&#10;Descrição gerada automaticamente com confiança média">
            <a:extLst>
              <a:ext uri="{FF2B5EF4-FFF2-40B4-BE49-F238E27FC236}">
                <a16:creationId xmlns:a16="http://schemas.microsoft.com/office/drawing/2014/main" id="{F421577A-27B9-528B-03B7-4B2BE5CE7616}"/>
              </a:ext>
            </a:extLst>
          </p:cNvPr>
          <p:cNvPicPr>
            <a:picLocks noChangeAspect="1"/>
          </p:cNvPicPr>
          <p:nvPr/>
        </p:nvPicPr>
        <p:blipFill rotWithShape="1">
          <a:blip r:embed="rId3">
            <a:extLst>
              <a:ext uri="{28A0092B-C50C-407E-A947-70E740481C1C}">
                <a14:useLocalDpi xmlns:a14="http://schemas.microsoft.com/office/drawing/2010/main" val="0"/>
              </a:ext>
            </a:extLst>
          </a:blip>
          <a:srcRect t="28867" b="15469"/>
          <a:stretch/>
        </p:blipFill>
        <p:spPr>
          <a:xfrm>
            <a:off x="6858001" y="567942"/>
            <a:ext cx="4724400" cy="5716862"/>
          </a:xfrm>
          <a:prstGeom prst="rect">
            <a:avLst/>
          </a:prstGeom>
        </p:spPr>
      </p:pic>
      <p:sp>
        <p:nvSpPr>
          <p:cNvPr id="4" name="Espaço Reservado para Rodapé 3">
            <a:extLst>
              <a:ext uri="{FF2B5EF4-FFF2-40B4-BE49-F238E27FC236}">
                <a16:creationId xmlns:a16="http://schemas.microsoft.com/office/drawing/2014/main" id="{EFEB7993-846C-96F3-31EB-29EB307D5522}"/>
              </a:ext>
            </a:extLst>
          </p:cNvPr>
          <p:cNvSpPr>
            <a:spLocks noGrp="1"/>
          </p:cNvSpPr>
          <p:nvPr>
            <p:ph type="ftr" sz="quarter" idx="11"/>
          </p:nvPr>
        </p:nvSpPr>
        <p:spPr>
          <a:xfrm>
            <a:off x="6858000" y="6327648"/>
            <a:ext cx="3657600" cy="365125"/>
          </a:xfrm>
        </p:spPr>
        <p:txBody>
          <a:bodyPr>
            <a:normAutofit/>
          </a:bodyPr>
          <a:lstStyle/>
          <a:p>
            <a:pPr algn="l">
              <a:spcAft>
                <a:spcPts val="600"/>
              </a:spcAft>
            </a:pPr>
            <a:r>
              <a:rPr lang="en-US">
                <a:solidFill>
                  <a:schemeClr val="tx1">
                    <a:alpha val="60000"/>
                  </a:schemeClr>
                </a:solidFill>
              </a:rPr>
              <a:t>Subestações elétricas</a:t>
            </a:r>
          </a:p>
        </p:txBody>
      </p:sp>
      <p:sp>
        <p:nvSpPr>
          <p:cNvPr id="5" name="Espaço Reservado para Número de Slide 4">
            <a:extLst>
              <a:ext uri="{FF2B5EF4-FFF2-40B4-BE49-F238E27FC236}">
                <a16:creationId xmlns:a16="http://schemas.microsoft.com/office/drawing/2014/main" id="{AEE09FD5-A0A1-8991-E910-1D207350D83F}"/>
              </a:ext>
            </a:extLst>
          </p:cNvPr>
          <p:cNvSpPr>
            <a:spLocks noGrp="1"/>
          </p:cNvSpPr>
          <p:nvPr>
            <p:ph type="sldNum" sz="quarter" idx="12"/>
          </p:nvPr>
        </p:nvSpPr>
        <p:spPr>
          <a:xfrm>
            <a:off x="10591800" y="6327648"/>
            <a:ext cx="7620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36</a:t>
            </a:fld>
            <a:endParaRPr lang="en-US">
              <a:solidFill>
                <a:schemeClr val="tx1">
                  <a:alpha val="60000"/>
                </a:schemeClr>
              </a:solidFill>
            </a:endParaRPr>
          </a:p>
        </p:txBody>
      </p:sp>
    </p:spTree>
    <p:extLst>
      <p:ext uri="{BB962C8B-B14F-4D97-AF65-F5344CB8AC3E}">
        <p14:creationId xmlns:p14="http://schemas.microsoft.com/office/powerpoint/2010/main" val="3413803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3">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5" name="Rectangle 15">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7" name="Espaço Reservado para Conteúdo 6" descr="Uma imagem contendo ao ar livre, avião, nuvens, fumaça&#10;&#10;Descrição gerada automaticamente">
            <a:extLst>
              <a:ext uri="{FF2B5EF4-FFF2-40B4-BE49-F238E27FC236}">
                <a16:creationId xmlns:a16="http://schemas.microsoft.com/office/drawing/2014/main" id="{4776AD16-4466-F0C0-759B-AAF169E463B7}"/>
              </a:ext>
            </a:extLst>
          </p:cNvPr>
          <p:cNvPicPr>
            <a:picLocks noChangeAspect="1"/>
          </p:cNvPicPr>
          <p:nvPr/>
        </p:nvPicPr>
        <p:blipFill rotWithShape="1">
          <a:blip r:embed="rId2">
            <a:extLst>
              <a:ext uri="{28A0092B-C50C-407E-A947-70E740481C1C}">
                <a14:useLocalDpi xmlns:a14="http://schemas.microsoft.com/office/drawing/2010/main" val="0"/>
              </a:ext>
            </a:extLst>
          </a:blip>
          <a:srcRect l="7094" r="30860" b="-2"/>
          <a:stretch/>
        </p:blipFill>
        <p:spPr>
          <a:xfrm>
            <a:off x="3048" y="10"/>
            <a:ext cx="6195372" cy="4618233"/>
          </a:xfrm>
          <a:prstGeom prst="rect">
            <a:avLst/>
          </a:prstGeom>
        </p:spPr>
      </p:pic>
      <p:sp>
        <p:nvSpPr>
          <p:cNvPr id="26" name="Rectangle 17">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2877"/>
            <a:ext cx="12192000" cy="226733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19">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5" y="4596020"/>
            <a:ext cx="12191999" cy="2274195"/>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C79DB92-5A4D-5F30-B13D-EAEDC8DCC5E4}"/>
              </a:ext>
            </a:extLst>
          </p:cNvPr>
          <p:cNvSpPr>
            <a:spLocks noGrp="1"/>
          </p:cNvSpPr>
          <p:nvPr>
            <p:ph type="title"/>
          </p:nvPr>
        </p:nvSpPr>
        <p:spPr>
          <a:xfrm>
            <a:off x="838200" y="4876800"/>
            <a:ext cx="10003218" cy="1219200"/>
          </a:xfrm>
        </p:spPr>
        <p:txBody>
          <a:bodyPr>
            <a:normAutofit/>
          </a:bodyPr>
          <a:lstStyle/>
          <a:p>
            <a:r>
              <a:rPr lang="pt-BR" dirty="0"/>
              <a:t>Tanque de expansão</a:t>
            </a:r>
          </a:p>
        </p:txBody>
      </p:sp>
      <p:sp>
        <p:nvSpPr>
          <p:cNvPr id="28" name="Content Placeholder 10">
            <a:extLst>
              <a:ext uri="{FF2B5EF4-FFF2-40B4-BE49-F238E27FC236}">
                <a16:creationId xmlns:a16="http://schemas.microsoft.com/office/drawing/2014/main" id="{1395095E-396C-C47B-CD33-864ACCC307D1}"/>
              </a:ext>
            </a:extLst>
          </p:cNvPr>
          <p:cNvSpPr>
            <a:spLocks noGrp="1"/>
          </p:cNvSpPr>
          <p:nvPr>
            <p:ph idx="1"/>
          </p:nvPr>
        </p:nvSpPr>
        <p:spPr>
          <a:xfrm>
            <a:off x="6553200" y="399684"/>
            <a:ext cx="4800600" cy="3935986"/>
          </a:xfrm>
        </p:spPr>
        <p:txBody>
          <a:bodyPr anchor="ctr">
            <a:normAutofit/>
          </a:bodyPr>
          <a:lstStyle/>
          <a:p>
            <a:r>
              <a:rPr lang="en-US" sz="1800" dirty="0" err="1">
                <a:solidFill>
                  <a:schemeClr val="tx2"/>
                </a:solidFill>
              </a:rPr>
              <a:t>Reservatório</a:t>
            </a:r>
            <a:r>
              <a:rPr lang="en-US" sz="1800" dirty="0">
                <a:solidFill>
                  <a:schemeClr val="tx2"/>
                </a:solidFill>
              </a:rPr>
              <a:t> de </a:t>
            </a:r>
            <a:r>
              <a:rPr lang="en-US" sz="1800" dirty="0" err="1">
                <a:solidFill>
                  <a:schemeClr val="tx2"/>
                </a:solidFill>
              </a:rPr>
              <a:t>óleo</a:t>
            </a:r>
            <a:r>
              <a:rPr lang="en-US" sz="1800" dirty="0">
                <a:solidFill>
                  <a:schemeClr val="tx2"/>
                </a:solidFill>
              </a:rPr>
              <a:t> do Transformador (O </a:t>
            </a:r>
            <a:r>
              <a:rPr lang="en-US" sz="1800" dirty="0" err="1">
                <a:solidFill>
                  <a:schemeClr val="tx2"/>
                </a:solidFill>
              </a:rPr>
              <a:t>óleo</a:t>
            </a:r>
            <a:r>
              <a:rPr lang="en-US" sz="1800" dirty="0">
                <a:solidFill>
                  <a:schemeClr val="tx2"/>
                </a:solidFill>
              </a:rPr>
              <a:t> serve para </a:t>
            </a:r>
            <a:r>
              <a:rPr lang="en-US" sz="1800" dirty="0" err="1">
                <a:solidFill>
                  <a:schemeClr val="tx2"/>
                </a:solidFill>
              </a:rPr>
              <a:t>fazer</a:t>
            </a:r>
            <a:r>
              <a:rPr lang="en-US" sz="1800" dirty="0">
                <a:solidFill>
                  <a:schemeClr val="tx2"/>
                </a:solidFill>
              </a:rPr>
              <a:t> a </a:t>
            </a:r>
            <a:r>
              <a:rPr lang="en-US" sz="1800" dirty="0" err="1">
                <a:solidFill>
                  <a:schemeClr val="tx2"/>
                </a:solidFill>
              </a:rPr>
              <a:t>isolação</a:t>
            </a:r>
            <a:r>
              <a:rPr lang="en-US" sz="1800" dirty="0">
                <a:solidFill>
                  <a:schemeClr val="tx2"/>
                </a:solidFill>
              </a:rPr>
              <a:t> do Transformador, é </a:t>
            </a:r>
            <a:r>
              <a:rPr lang="en-US" sz="1800" dirty="0" err="1">
                <a:solidFill>
                  <a:schemeClr val="tx2"/>
                </a:solidFill>
              </a:rPr>
              <a:t>muito</a:t>
            </a:r>
            <a:r>
              <a:rPr lang="en-US" sz="1800" dirty="0">
                <a:solidFill>
                  <a:schemeClr val="tx2"/>
                </a:solidFill>
              </a:rPr>
              <a:t> </a:t>
            </a:r>
            <a:r>
              <a:rPr lang="en-US" sz="1800" dirty="0" err="1">
                <a:solidFill>
                  <a:schemeClr val="tx2"/>
                </a:solidFill>
              </a:rPr>
              <a:t>importante</a:t>
            </a:r>
            <a:r>
              <a:rPr lang="en-US" sz="1800" dirty="0">
                <a:solidFill>
                  <a:schemeClr val="tx2"/>
                </a:solidFill>
              </a:rPr>
              <a:t> </a:t>
            </a:r>
            <a:r>
              <a:rPr lang="en-US" sz="1800" dirty="0" err="1">
                <a:solidFill>
                  <a:schemeClr val="tx2"/>
                </a:solidFill>
              </a:rPr>
              <a:t>fazer</a:t>
            </a:r>
            <a:r>
              <a:rPr lang="en-US" sz="1800" dirty="0">
                <a:solidFill>
                  <a:schemeClr val="tx2"/>
                </a:solidFill>
              </a:rPr>
              <a:t> </a:t>
            </a:r>
            <a:r>
              <a:rPr lang="en-US" sz="1800" dirty="0" err="1">
                <a:solidFill>
                  <a:schemeClr val="tx2"/>
                </a:solidFill>
              </a:rPr>
              <a:t>análise</a:t>
            </a:r>
            <a:r>
              <a:rPr lang="en-US" sz="1800" dirty="0">
                <a:solidFill>
                  <a:schemeClr val="tx2"/>
                </a:solidFill>
              </a:rPr>
              <a:t> do </a:t>
            </a:r>
            <a:r>
              <a:rPr lang="en-US" sz="1800" dirty="0" err="1">
                <a:solidFill>
                  <a:schemeClr val="tx2"/>
                </a:solidFill>
              </a:rPr>
              <a:t>óleo</a:t>
            </a:r>
            <a:r>
              <a:rPr lang="en-US" sz="1800" dirty="0">
                <a:solidFill>
                  <a:schemeClr val="tx2"/>
                </a:solidFill>
              </a:rPr>
              <a:t> para saber </a:t>
            </a:r>
            <a:r>
              <a:rPr lang="en-US" sz="1800" dirty="0" err="1">
                <a:solidFill>
                  <a:schemeClr val="tx2"/>
                </a:solidFill>
              </a:rPr>
              <a:t>como</a:t>
            </a:r>
            <a:r>
              <a:rPr lang="en-US" sz="1800" dirty="0">
                <a:solidFill>
                  <a:schemeClr val="tx2"/>
                </a:solidFill>
              </a:rPr>
              <a:t> </a:t>
            </a:r>
            <a:r>
              <a:rPr lang="en-US" sz="1800" dirty="0" err="1">
                <a:solidFill>
                  <a:schemeClr val="tx2"/>
                </a:solidFill>
              </a:rPr>
              <a:t>está</a:t>
            </a:r>
            <a:r>
              <a:rPr lang="en-US" sz="1800" dirty="0">
                <a:solidFill>
                  <a:schemeClr val="tx2"/>
                </a:solidFill>
              </a:rPr>
              <a:t> a </a:t>
            </a:r>
            <a:r>
              <a:rPr lang="en-US" sz="1800" dirty="0" err="1">
                <a:solidFill>
                  <a:schemeClr val="tx2"/>
                </a:solidFill>
              </a:rPr>
              <a:t>saúde</a:t>
            </a:r>
            <a:r>
              <a:rPr lang="en-US" sz="1800" dirty="0">
                <a:solidFill>
                  <a:schemeClr val="tx2"/>
                </a:solidFill>
              </a:rPr>
              <a:t> do Transformador)</a:t>
            </a:r>
          </a:p>
        </p:txBody>
      </p:sp>
      <p:sp>
        <p:nvSpPr>
          <p:cNvPr id="4" name="Espaço Reservado para Rodapé 3">
            <a:extLst>
              <a:ext uri="{FF2B5EF4-FFF2-40B4-BE49-F238E27FC236}">
                <a16:creationId xmlns:a16="http://schemas.microsoft.com/office/drawing/2014/main" id="{0774BDFD-51A9-A1F4-0AB5-9750E63530FD}"/>
              </a:ext>
            </a:extLst>
          </p:cNvPr>
          <p:cNvSpPr>
            <a:spLocks noGrp="1"/>
          </p:cNvSpPr>
          <p:nvPr>
            <p:ph type="ftr" sz="quarter" idx="11"/>
          </p:nvPr>
        </p:nvSpPr>
        <p:spPr>
          <a:xfrm>
            <a:off x="4109310" y="6327648"/>
            <a:ext cx="3976429" cy="365125"/>
          </a:xfrm>
        </p:spPr>
        <p:txBody>
          <a:bodyPr>
            <a:normAutofit/>
          </a:bodyPr>
          <a:lstStyle/>
          <a:p>
            <a:pPr>
              <a:spcAft>
                <a:spcPts val="600"/>
              </a:spcAft>
            </a:pPr>
            <a:r>
              <a:rPr lang="en-US"/>
              <a:t>Subestações elétricas</a:t>
            </a:r>
          </a:p>
        </p:txBody>
      </p:sp>
      <p:sp>
        <p:nvSpPr>
          <p:cNvPr id="5" name="Espaço Reservado para Número de Slide 4">
            <a:extLst>
              <a:ext uri="{FF2B5EF4-FFF2-40B4-BE49-F238E27FC236}">
                <a16:creationId xmlns:a16="http://schemas.microsoft.com/office/drawing/2014/main" id="{99712A39-B801-F4D0-0DEE-A06EB2C351B7}"/>
              </a:ext>
            </a:extLst>
          </p:cNvPr>
          <p:cNvSpPr>
            <a:spLocks noGrp="1"/>
          </p:cNvSpPr>
          <p:nvPr>
            <p:ph type="sldNum" sz="quarter" idx="12"/>
          </p:nvPr>
        </p:nvSpPr>
        <p:spPr>
          <a:xfrm>
            <a:off x="10186908" y="6327648"/>
            <a:ext cx="1166892" cy="365125"/>
          </a:xfrm>
        </p:spPr>
        <p:txBody>
          <a:bodyPr>
            <a:normAutofit/>
          </a:bodyPr>
          <a:lstStyle/>
          <a:p>
            <a:pPr>
              <a:spcAft>
                <a:spcPts val="600"/>
              </a:spcAft>
            </a:pPr>
            <a:fld id="{73B850FF-6169-4056-8077-06FFA93A5366}" type="slidenum">
              <a:rPr lang="en-US" smtClean="0"/>
              <a:pPr>
                <a:spcAft>
                  <a:spcPts val="600"/>
                </a:spcAft>
              </a:pPr>
              <a:t>37</a:t>
            </a:fld>
            <a:endParaRPr lang="en-US"/>
          </a:p>
        </p:txBody>
      </p:sp>
    </p:spTree>
    <p:extLst>
      <p:ext uri="{BB962C8B-B14F-4D97-AF65-F5344CB8AC3E}">
        <p14:creationId xmlns:p14="http://schemas.microsoft.com/office/powerpoint/2010/main" val="3127774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13EEE5BF-64D2-FF59-BB2C-BAEF6FB6A700}"/>
              </a:ext>
            </a:extLst>
          </p:cNvPr>
          <p:cNvSpPr>
            <a:spLocks noGrp="1"/>
          </p:cNvSpPr>
          <p:nvPr>
            <p:ph type="title"/>
          </p:nvPr>
        </p:nvSpPr>
        <p:spPr>
          <a:xfrm>
            <a:off x="838200" y="586992"/>
            <a:ext cx="4953000" cy="1664573"/>
          </a:xfrm>
        </p:spPr>
        <p:txBody>
          <a:bodyPr>
            <a:normAutofit/>
          </a:bodyPr>
          <a:lstStyle/>
          <a:p>
            <a:r>
              <a:rPr lang="pt-BR" dirty="0">
                <a:solidFill>
                  <a:schemeClr val="tx2"/>
                </a:solidFill>
              </a:rPr>
              <a:t>Ventilação forçada</a:t>
            </a:r>
          </a:p>
        </p:txBody>
      </p:sp>
      <p:sp>
        <p:nvSpPr>
          <p:cNvPr id="11" name="Content Placeholder 10">
            <a:extLst>
              <a:ext uri="{FF2B5EF4-FFF2-40B4-BE49-F238E27FC236}">
                <a16:creationId xmlns:a16="http://schemas.microsoft.com/office/drawing/2014/main" id="{BC3613FD-4D6B-0BB0-1967-204A828A1A6B}"/>
              </a:ext>
            </a:extLst>
          </p:cNvPr>
          <p:cNvSpPr>
            <a:spLocks noGrp="1"/>
          </p:cNvSpPr>
          <p:nvPr>
            <p:ph idx="1"/>
          </p:nvPr>
        </p:nvSpPr>
        <p:spPr>
          <a:xfrm>
            <a:off x="838200" y="2411653"/>
            <a:ext cx="4952681" cy="3728613"/>
          </a:xfrm>
        </p:spPr>
        <p:txBody>
          <a:bodyPr>
            <a:normAutofit/>
          </a:bodyPr>
          <a:lstStyle/>
          <a:p>
            <a:r>
              <a:rPr lang="en-US" sz="1800" dirty="0" err="1">
                <a:solidFill>
                  <a:schemeClr val="tx2"/>
                </a:solidFill>
              </a:rPr>
              <a:t>Motores</a:t>
            </a:r>
            <a:r>
              <a:rPr lang="en-US" sz="1800" dirty="0">
                <a:solidFill>
                  <a:schemeClr val="tx2"/>
                </a:solidFill>
              </a:rPr>
              <a:t> para </a:t>
            </a:r>
            <a:r>
              <a:rPr lang="en-US" sz="1800" dirty="0" err="1">
                <a:solidFill>
                  <a:schemeClr val="tx2"/>
                </a:solidFill>
              </a:rPr>
              <a:t>ajudar</a:t>
            </a:r>
            <a:r>
              <a:rPr lang="en-US" sz="1800" dirty="0">
                <a:solidFill>
                  <a:schemeClr val="tx2"/>
                </a:solidFill>
              </a:rPr>
              <a:t> </a:t>
            </a:r>
            <a:r>
              <a:rPr lang="en-US" sz="1800" dirty="0" err="1">
                <a:solidFill>
                  <a:schemeClr val="tx2"/>
                </a:solidFill>
              </a:rPr>
              <a:t>na</a:t>
            </a:r>
            <a:r>
              <a:rPr lang="en-US" sz="1800" dirty="0">
                <a:solidFill>
                  <a:schemeClr val="tx2"/>
                </a:solidFill>
              </a:rPr>
              <a:t> </a:t>
            </a:r>
            <a:r>
              <a:rPr lang="en-US" sz="1800" dirty="0" err="1">
                <a:solidFill>
                  <a:schemeClr val="tx2"/>
                </a:solidFill>
              </a:rPr>
              <a:t>ventilação</a:t>
            </a:r>
            <a:r>
              <a:rPr lang="en-US" sz="1800" dirty="0">
                <a:solidFill>
                  <a:schemeClr val="tx2"/>
                </a:solidFill>
              </a:rPr>
              <a:t> do Transformador </a:t>
            </a:r>
            <a:r>
              <a:rPr lang="en-US" sz="1800" dirty="0" err="1">
                <a:solidFill>
                  <a:schemeClr val="tx2"/>
                </a:solidFill>
              </a:rPr>
              <a:t>quando</a:t>
            </a:r>
            <a:r>
              <a:rPr lang="en-US" sz="1800" dirty="0">
                <a:solidFill>
                  <a:schemeClr val="tx2"/>
                </a:solidFill>
              </a:rPr>
              <a:t> </a:t>
            </a:r>
            <a:r>
              <a:rPr lang="en-US" sz="1800" dirty="0" err="1">
                <a:solidFill>
                  <a:schemeClr val="tx2"/>
                </a:solidFill>
              </a:rPr>
              <a:t>este</a:t>
            </a:r>
            <a:r>
              <a:rPr lang="en-US" sz="1800" dirty="0">
                <a:solidFill>
                  <a:schemeClr val="tx2"/>
                </a:solidFill>
              </a:rPr>
              <a:t> </a:t>
            </a:r>
            <a:r>
              <a:rPr lang="en-US" sz="1800" dirty="0" err="1">
                <a:solidFill>
                  <a:schemeClr val="tx2"/>
                </a:solidFill>
              </a:rPr>
              <a:t>estiver</a:t>
            </a:r>
            <a:r>
              <a:rPr lang="en-US" sz="1800" dirty="0">
                <a:solidFill>
                  <a:schemeClr val="tx2"/>
                </a:solidFill>
              </a:rPr>
              <a:t> </a:t>
            </a:r>
            <a:r>
              <a:rPr lang="en-US" sz="1800" dirty="0" err="1">
                <a:solidFill>
                  <a:schemeClr val="tx2"/>
                </a:solidFill>
              </a:rPr>
              <a:t>chegando</a:t>
            </a:r>
            <a:r>
              <a:rPr lang="en-US" sz="1800" dirty="0">
                <a:solidFill>
                  <a:schemeClr val="tx2"/>
                </a:solidFill>
              </a:rPr>
              <a:t> </a:t>
            </a:r>
            <a:r>
              <a:rPr lang="en-US" sz="1800" dirty="0" err="1">
                <a:solidFill>
                  <a:schemeClr val="tx2"/>
                </a:solidFill>
              </a:rPr>
              <a:t>em</a:t>
            </a:r>
            <a:r>
              <a:rPr lang="en-US" sz="1800" dirty="0">
                <a:solidFill>
                  <a:schemeClr val="tx2"/>
                </a:solidFill>
              </a:rPr>
              <a:t> </a:t>
            </a:r>
            <a:r>
              <a:rPr lang="en-US" sz="1800" dirty="0" err="1">
                <a:solidFill>
                  <a:schemeClr val="tx2"/>
                </a:solidFill>
              </a:rPr>
              <a:t>sua</a:t>
            </a:r>
            <a:r>
              <a:rPr lang="en-US" sz="1800" dirty="0">
                <a:solidFill>
                  <a:schemeClr val="tx2"/>
                </a:solidFill>
              </a:rPr>
              <a:t> </a:t>
            </a:r>
            <a:r>
              <a:rPr lang="en-US" sz="1800" dirty="0" err="1">
                <a:solidFill>
                  <a:schemeClr val="tx2"/>
                </a:solidFill>
              </a:rPr>
              <a:t>potência</a:t>
            </a:r>
            <a:r>
              <a:rPr lang="en-US" sz="1800" dirty="0">
                <a:solidFill>
                  <a:schemeClr val="tx2"/>
                </a:solidFill>
              </a:rPr>
              <a:t> </a:t>
            </a:r>
            <a:r>
              <a:rPr lang="en-US" sz="1800" dirty="0" err="1">
                <a:solidFill>
                  <a:schemeClr val="tx2"/>
                </a:solidFill>
              </a:rPr>
              <a:t>máxima</a:t>
            </a:r>
            <a:r>
              <a:rPr lang="en-US" sz="1800" dirty="0">
                <a:solidFill>
                  <a:schemeClr val="tx2"/>
                </a:solidFill>
              </a:rPr>
              <a:t>, com </a:t>
            </a:r>
            <a:r>
              <a:rPr lang="en-US" sz="1800" dirty="0" err="1">
                <a:solidFill>
                  <a:schemeClr val="tx2"/>
                </a:solidFill>
              </a:rPr>
              <a:t>ela</a:t>
            </a:r>
            <a:r>
              <a:rPr lang="en-US" sz="1800" dirty="0">
                <a:solidFill>
                  <a:schemeClr val="tx2"/>
                </a:solidFill>
              </a:rPr>
              <a:t> um Transformador é </a:t>
            </a:r>
            <a:r>
              <a:rPr lang="en-US" sz="1800" dirty="0" err="1">
                <a:solidFill>
                  <a:schemeClr val="tx2"/>
                </a:solidFill>
              </a:rPr>
              <a:t>capaz</a:t>
            </a:r>
            <a:r>
              <a:rPr lang="en-US" sz="1800" dirty="0">
                <a:solidFill>
                  <a:schemeClr val="tx2"/>
                </a:solidFill>
              </a:rPr>
              <a:t> de </a:t>
            </a:r>
            <a:r>
              <a:rPr lang="en-US" sz="1800" dirty="0" err="1">
                <a:solidFill>
                  <a:schemeClr val="tx2"/>
                </a:solidFill>
              </a:rPr>
              <a:t>fornecer</a:t>
            </a:r>
            <a:r>
              <a:rPr lang="en-US" sz="1800" dirty="0">
                <a:solidFill>
                  <a:schemeClr val="tx2"/>
                </a:solidFill>
              </a:rPr>
              <a:t> </a:t>
            </a:r>
            <a:r>
              <a:rPr lang="en-US" sz="1800" dirty="0" err="1">
                <a:solidFill>
                  <a:schemeClr val="tx2"/>
                </a:solidFill>
              </a:rPr>
              <a:t>até</a:t>
            </a:r>
            <a:r>
              <a:rPr lang="en-US" sz="1800" dirty="0">
                <a:solidFill>
                  <a:schemeClr val="tx2"/>
                </a:solidFill>
              </a:rPr>
              <a:t> 25% a </a:t>
            </a:r>
            <a:r>
              <a:rPr lang="en-US" sz="1800" dirty="0" err="1">
                <a:solidFill>
                  <a:schemeClr val="tx2"/>
                </a:solidFill>
              </a:rPr>
              <a:t>mais</a:t>
            </a:r>
            <a:r>
              <a:rPr lang="en-US" sz="1800" dirty="0">
                <a:solidFill>
                  <a:schemeClr val="tx2"/>
                </a:solidFill>
              </a:rPr>
              <a:t> de </a:t>
            </a:r>
            <a:r>
              <a:rPr lang="en-US" sz="1800" dirty="0" err="1">
                <a:solidFill>
                  <a:schemeClr val="tx2"/>
                </a:solidFill>
              </a:rPr>
              <a:t>sua</a:t>
            </a:r>
            <a:r>
              <a:rPr lang="en-US" sz="1800" dirty="0">
                <a:solidFill>
                  <a:schemeClr val="tx2"/>
                </a:solidFill>
              </a:rPr>
              <a:t> </a:t>
            </a:r>
            <a:r>
              <a:rPr lang="en-US" sz="1800" dirty="0" err="1">
                <a:solidFill>
                  <a:schemeClr val="tx2"/>
                </a:solidFill>
              </a:rPr>
              <a:t>capacidade</a:t>
            </a:r>
            <a:r>
              <a:rPr lang="en-US" sz="1800" dirty="0">
                <a:solidFill>
                  <a:schemeClr val="tx2"/>
                </a:solidFill>
              </a:rPr>
              <a:t> nominal.</a:t>
            </a:r>
          </a:p>
        </p:txBody>
      </p:sp>
      <p:sp>
        <p:nvSpPr>
          <p:cNvPr id="18" name="Rectangle 17">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352" y="0"/>
            <a:ext cx="594664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45352" y="0"/>
            <a:ext cx="59436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Espaço Reservado para Conteúdo 6" descr="Ventilador em cima de gaiola de metal&#10;&#10;Descrição gerada automaticamente com confiança baixa">
            <a:extLst>
              <a:ext uri="{FF2B5EF4-FFF2-40B4-BE49-F238E27FC236}">
                <a16:creationId xmlns:a16="http://schemas.microsoft.com/office/drawing/2014/main" id="{A6415BCB-21BC-00C4-5E0E-096059942E5A}"/>
              </a:ext>
            </a:extLst>
          </p:cNvPr>
          <p:cNvPicPr>
            <a:picLocks noChangeAspect="1"/>
          </p:cNvPicPr>
          <p:nvPr/>
        </p:nvPicPr>
        <p:blipFill rotWithShape="1">
          <a:blip r:embed="rId3">
            <a:extLst>
              <a:ext uri="{28A0092B-C50C-407E-A947-70E740481C1C}">
                <a14:useLocalDpi xmlns:a14="http://schemas.microsoft.com/office/drawing/2010/main" val="0"/>
              </a:ext>
            </a:extLst>
          </a:blip>
          <a:srcRect t="32635" b="11702"/>
          <a:stretch/>
        </p:blipFill>
        <p:spPr>
          <a:xfrm>
            <a:off x="6858001" y="567942"/>
            <a:ext cx="4724400" cy="5716862"/>
          </a:xfrm>
          <a:prstGeom prst="rect">
            <a:avLst/>
          </a:prstGeom>
        </p:spPr>
      </p:pic>
      <p:sp>
        <p:nvSpPr>
          <p:cNvPr id="4" name="Espaço Reservado para Rodapé 3">
            <a:extLst>
              <a:ext uri="{FF2B5EF4-FFF2-40B4-BE49-F238E27FC236}">
                <a16:creationId xmlns:a16="http://schemas.microsoft.com/office/drawing/2014/main" id="{36294B91-01F6-3CF8-D348-2304434AB410}"/>
              </a:ext>
            </a:extLst>
          </p:cNvPr>
          <p:cNvSpPr>
            <a:spLocks noGrp="1"/>
          </p:cNvSpPr>
          <p:nvPr>
            <p:ph type="ftr" sz="quarter" idx="11"/>
          </p:nvPr>
        </p:nvSpPr>
        <p:spPr>
          <a:xfrm>
            <a:off x="6858000" y="6356350"/>
            <a:ext cx="4114800" cy="365125"/>
          </a:xfrm>
        </p:spPr>
        <p:txBody>
          <a:bodyPr>
            <a:normAutofit/>
          </a:bodyPr>
          <a:lstStyle/>
          <a:p>
            <a:pPr algn="l">
              <a:spcAft>
                <a:spcPts val="600"/>
              </a:spcAft>
            </a:pPr>
            <a:r>
              <a:rPr lang="en-US"/>
              <a:t>Subestações elétricas</a:t>
            </a:r>
          </a:p>
        </p:txBody>
      </p:sp>
      <p:sp>
        <p:nvSpPr>
          <p:cNvPr id="5" name="Espaço Reservado para Número de Slide 4">
            <a:extLst>
              <a:ext uri="{FF2B5EF4-FFF2-40B4-BE49-F238E27FC236}">
                <a16:creationId xmlns:a16="http://schemas.microsoft.com/office/drawing/2014/main" id="{8C738F55-A9D6-D55B-2B60-1DD6BDECD905}"/>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smtClean="0"/>
              <a:pPr>
                <a:spcAft>
                  <a:spcPts val="600"/>
                </a:spcAft>
              </a:pPr>
              <a:t>38</a:t>
            </a:fld>
            <a:endParaRPr lang="en-US"/>
          </a:p>
        </p:txBody>
      </p:sp>
    </p:spTree>
    <p:extLst>
      <p:ext uri="{BB962C8B-B14F-4D97-AF65-F5344CB8AC3E}">
        <p14:creationId xmlns:p14="http://schemas.microsoft.com/office/powerpoint/2010/main" val="250692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34">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3" name="Rectangle 36">
            <a:extLst>
              <a:ext uri="{FF2B5EF4-FFF2-40B4-BE49-F238E27FC236}">
                <a16:creationId xmlns:a16="http://schemas.microsoft.com/office/drawing/2014/main" id="{3B6A4C79-62F0-4DFD-A156-0F1AB7D26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38">
            <a:extLst>
              <a:ext uri="{FF2B5EF4-FFF2-40B4-BE49-F238E27FC236}">
                <a16:creationId xmlns:a16="http://schemas.microsoft.com/office/drawing/2014/main" id="{7F7FF257-5D01-4829-AD0B-B2D6076B3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660D3AC-208F-C0F7-83C5-FC88CCE886E9}"/>
              </a:ext>
            </a:extLst>
          </p:cNvPr>
          <p:cNvSpPr>
            <a:spLocks noGrp="1"/>
          </p:cNvSpPr>
          <p:nvPr>
            <p:ph type="title"/>
          </p:nvPr>
        </p:nvSpPr>
        <p:spPr>
          <a:xfrm>
            <a:off x="1143000" y="1066800"/>
            <a:ext cx="5410200" cy="1997075"/>
          </a:xfrm>
        </p:spPr>
        <p:txBody>
          <a:bodyPr>
            <a:normAutofit/>
          </a:bodyPr>
          <a:lstStyle/>
          <a:p>
            <a:r>
              <a:rPr lang="pt-BR" sz="3600">
                <a:solidFill>
                  <a:schemeClr val="tx2"/>
                </a:solidFill>
              </a:rPr>
              <a:t>LTC comutador de TAPS</a:t>
            </a:r>
          </a:p>
        </p:txBody>
      </p:sp>
      <p:sp>
        <p:nvSpPr>
          <p:cNvPr id="11" name="Content Placeholder 10">
            <a:extLst>
              <a:ext uri="{FF2B5EF4-FFF2-40B4-BE49-F238E27FC236}">
                <a16:creationId xmlns:a16="http://schemas.microsoft.com/office/drawing/2014/main" id="{0F9B8105-D89B-BCC3-22AD-150B28C42D70}"/>
              </a:ext>
            </a:extLst>
          </p:cNvPr>
          <p:cNvSpPr>
            <a:spLocks noGrp="1"/>
          </p:cNvSpPr>
          <p:nvPr>
            <p:ph idx="1"/>
          </p:nvPr>
        </p:nvSpPr>
        <p:spPr>
          <a:xfrm>
            <a:off x="1143000" y="3200400"/>
            <a:ext cx="5410200" cy="2590800"/>
          </a:xfrm>
        </p:spPr>
        <p:txBody>
          <a:bodyPr>
            <a:normAutofit/>
          </a:bodyPr>
          <a:lstStyle/>
          <a:p>
            <a:r>
              <a:rPr lang="en-US" sz="1800">
                <a:solidFill>
                  <a:schemeClr val="tx2"/>
                </a:solidFill>
              </a:rPr>
              <a:t>Dispositivo projetado </a:t>
            </a:r>
            <a:r>
              <a:rPr lang="en-US" sz="1800" dirty="0">
                <a:solidFill>
                  <a:schemeClr val="tx2"/>
                </a:solidFill>
              </a:rPr>
              <a:t>para </a:t>
            </a:r>
            <a:r>
              <a:rPr lang="en-US" sz="1800">
                <a:solidFill>
                  <a:schemeClr val="tx2"/>
                </a:solidFill>
              </a:rPr>
              <a:t>o controle de mudanças de espiras dos enrolamentos </a:t>
            </a:r>
            <a:r>
              <a:rPr lang="en-US" sz="1800" dirty="0">
                <a:solidFill>
                  <a:schemeClr val="tx2"/>
                </a:solidFill>
              </a:rPr>
              <a:t>do Transformador sob carga</a:t>
            </a:r>
            <a:r>
              <a:rPr lang="en-US" sz="1800">
                <a:solidFill>
                  <a:schemeClr val="tx2"/>
                </a:solidFill>
              </a:rPr>
              <a:t>. Recebe </a:t>
            </a:r>
            <a:r>
              <a:rPr lang="en-US" sz="1800" dirty="0">
                <a:solidFill>
                  <a:schemeClr val="tx2"/>
                </a:solidFill>
              </a:rPr>
              <a:t>um commando de </a:t>
            </a:r>
            <a:r>
              <a:rPr lang="en-US" sz="1800">
                <a:solidFill>
                  <a:schemeClr val="tx2"/>
                </a:solidFill>
              </a:rPr>
              <a:t>um regulador de tensão para baixar ou aumentar </a:t>
            </a:r>
            <a:r>
              <a:rPr lang="en-US" sz="1800" dirty="0">
                <a:solidFill>
                  <a:schemeClr val="tx2"/>
                </a:solidFill>
              </a:rPr>
              <a:t>TAPs</a:t>
            </a:r>
            <a:r>
              <a:rPr lang="en-US" sz="1800">
                <a:solidFill>
                  <a:schemeClr val="tx2"/>
                </a:solidFill>
              </a:rPr>
              <a:t>, conforme a necessidade </a:t>
            </a:r>
            <a:r>
              <a:rPr lang="en-US" sz="1800" dirty="0">
                <a:solidFill>
                  <a:schemeClr val="tx2"/>
                </a:solidFill>
              </a:rPr>
              <a:t>do Sistema.</a:t>
            </a:r>
          </a:p>
        </p:txBody>
      </p:sp>
      <p:pic>
        <p:nvPicPr>
          <p:cNvPr id="7" name="Espaço Reservado para Conteúdo 6" descr="Uma imagem contendo coberto, geladeira, pia, neve&#10;&#10;Descrição gerada automaticamente">
            <a:extLst>
              <a:ext uri="{FF2B5EF4-FFF2-40B4-BE49-F238E27FC236}">
                <a16:creationId xmlns:a16="http://schemas.microsoft.com/office/drawing/2014/main" id="{157EC18F-8512-B8A9-CA8B-A3220FE23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2696" y="1066800"/>
            <a:ext cx="2185033" cy="4724400"/>
          </a:xfrm>
          <a:prstGeom prst="rect">
            <a:avLst/>
          </a:prstGeom>
        </p:spPr>
      </p:pic>
      <p:sp>
        <p:nvSpPr>
          <p:cNvPr id="4" name="Espaço Reservado para Rodapé 3">
            <a:extLst>
              <a:ext uri="{FF2B5EF4-FFF2-40B4-BE49-F238E27FC236}">
                <a16:creationId xmlns:a16="http://schemas.microsoft.com/office/drawing/2014/main" id="{6EFD0F9D-6ECB-90FB-A937-372911EF67CD}"/>
              </a:ext>
            </a:extLst>
          </p:cNvPr>
          <p:cNvSpPr>
            <a:spLocks noGrp="1"/>
          </p:cNvSpPr>
          <p:nvPr>
            <p:ph type="ftr" sz="quarter" idx="11"/>
          </p:nvPr>
        </p:nvSpPr>
        <p:spPr>
          <a:xfrm>
            <a:off x="4038600" y="6324600"/>
            <a:ext cx="4114800" cy="365125"/>
          </a:xfrm>
        </p:spPr>
        <p:txBody>
          <a:bodyPr>
            <a:normAutofit/>
          </a:bodyPr>
          <a:lstStyle/>
          <a:p>
            <a:pPr>
              <a:spcAft>
                <a:spcPts val="600"/>
              </a:spcAft>
            </a:pPr>
            <a:r>
              <a:rPr lang="en-US"/>
              <a:t>Subestações elétricas</a:t>
            </a:r>
          </a:p>
        </p:txBody>
      </p:sp>
      <p:sp>
        <p:nvSpPr>
          <p:cNvPr id="5" name="Espaço Reservado para Número de Slide 4">
            <a:extLst>
              <a:ext uri="{FF2B5EF4-FFF2-40B4-BE49-F238E27FC236}">
                <a16:creationId xmlns:a16="http://schemas.microsoft.com/office/drawing/2014/main" id="{76DB5A7A-C279-CD3B-5F7B-42A787A85F35}"/>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pPr>
                <a:spcAft>
                  <a:spcPts val="600"/>
                </a:spcAft>
              </a:pPr>
              <a:t>39</a:t>
            </a:fld>
            <a:endParaRPr lang="en-US"/>
          </a:p>
        </p:txBody>
      </p:sp>
    </p:spTree>
    <p:extLst>
      <p:ext uri="{BB962C8B-B14F-4D97-AF65-F5344CB8AC3E}">
        <p14:creationId xmlns:p14="http://schemas.microsoft.com/office/powerpoint/2010/main" val="3993998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26B0FCFA-8A2E-4F10-87BD-34565BD7C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 name="Rectangle 102">
            <a:extLst>
              <a:ext uri="{FF2B5EF4-FFF2-40B4-BE49-F238E27FC236}">
                <a16:creationId xmlns:a16="http://schemas.microsoft.com/office/drawing/2014/main" id="{32DA72A5-2775-4FE6-9A97-1C8DEE0E0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0B4DC68E-0796-067E-156E-DF5B447FC39E}"/>
              </a:ext>
            </a:extLst>
          </p:cNvPr>
          <p:cNvSpPr>
            <a:spLocks noGrp="1"/>
          </p:cNvSpPr>
          <p:nvPr>
            <p:ph type="ctrTitle"/>
          </p:nvPr>
        </p:nvSpPr>
        <p:spPr>
          <a:xfrm>
            <a:off x="6432724" y="1291678"/>
            <a:ext cx="5562600" cy="2593263"/>
          </a:xfrm>
        </p:spPr>
        <p:txBody>
          <a:bodyPr anchor="b">
            <a:normAutofit fontScale="90000"/>
          </a:bodyPr>
          <a:lstStyle/>
          <a:p>
            <a:pPr algn="l">
              <a:lnSpc>
                <a:spcPct val="90000"/>
              </a:lnSpc>
            </a:pPr>
            <a:r>
              <a:rPr lang="pt-BR" sz="1800" dirty="0">
                <a:solidFill>
                  <a:schemeClr val="tx2"/>
                </a:solidFill>
              </a:rPr>
              <a:t>As subestações pode ser classificadas como: Elevadoras e abaixadoras.</a:t>
            </a:r>
            <a:br>
              <a:rPr lang="pt-BR" sz="1800" dirty="0">
                <a:solidFill>
                  <a:schemeClr val="tx2"/>
                </a:solidFill>
              </a:rPr>
            </a:br>
            <a:br>
              <a:rPr lang="pt-BR" sz="1800" dirty="0">
                <a:solidFill>
                  <a:schemeClr val="tx2"/>
                </a:solidFill>
              </a:rPr>
            </a:br>
            <a:br>
              <a:rPr lang="pt-BR" sz="1800" dirty="0">
                <a:solidFill>
                  <a:schemeClr val="tx2"/>
                </a:solidFill>
              </a:rPr>
            </a:br>
            <a:r>
              <a:rPr lang="pt-BR" sz="1800" dirty="0">
                <a:solidFill>
                  <a:schemeClr val="tx2"/>
                </a:solidFill>
              </a:rPr>
              <a:t>Elevadoras – </a:t>
            </a:r>
            <a:r>
              <a:rPr lang="pt-BR" sz="1800" b="0" dirty="0">
                <a:solidFill>
                  <a:schemeClr val="tx2"/>
                </a:solidFill>
              </a:rPr>
              <a:t>Quando elevam a tensão, sejam para garantir uma menor perda na transmissão de energia, e menor custo com cabos elétricos, ou para poder se conectar ao ponto de entrega.</a:t>
            </a:r>
            <a:br>
              <a:rPr lang="pt-BR" sz="1800" b="0" dirty="0">
                <a:solidFill>
                  <a:schemeClr val="tx2"/>
                </a:solidFill>
              </a:rPr>
            </a:br>
            <a:br>
              <a:rPr lang="pt-BR" sz="1800" b="0" dirty="0">
                <a:solidFill>
                  <a:schemeClr val="tx2"/>
                </a:solidFill>
              </a:rPr>
            </a:br>
            <a:r>
              <a:rPr lang="pt-BR" sz="1800" dirty="0">
                <a:solidFill>
                  <a:schemeClr val="tx2"/>
                </a:solidFill>
              </a:rPr>
              <a:t>Abaixadoras</a:t>
            </a:r>
            <a:r>
              <a:rPr lang="pt-BR" sz="1800" b="0" dirty="0">
                <a:solidFill>
                  <a:schemeClr val="tx2"/>
                </a:solidFill>
              </a:rPr>
              <a:t> – Quando a tensão chega ao seu consumidor final, ela deverá ser rebaixada à seu nível de trabalho, seja uma indústria, uma cidade ou mesmo ao consumidor mortal como nós.</a:t>
            </a:r>
            <a:br>
              <a:rPr lang="pt-BR" sz="1800" b="0" dirty="0">
                <a:solidFill>
                  <a:schemeClr val="tx2"/>
                </a:solidFill>
              </a:rPr>
            </a:br>
            <a:br>
              <a:rPr lang="pt-BR" sz="1800" dirty="0">
                <a:solidFill>
                  <a:schemeClr val="tx2"/>
                </a:solidFill>
              </a:rPr>
            </a:br>
            <a:br>
              <a:rPr lang="pt-BR" sz="1800" dirty="0">
                <a:solidFill>
                  <a:schemeClr val="tx2"/>
                </a:solidFill>
              </a:rPr>
            </a:br>
            <a:br>
              <a:rPr lang="pt-BR" sz="1800" dirty="0">
                <a:solidFill>
                  <a:schemeClr val="tx2"/>
                </a:solidFill>
              </a:rPr>
            </a:br>
            <a:endParaRPr lang="pt-BR" sz="1800" b="0" dirty="0">
              <a:solidFill>
                <a:schemeClr val="tx2"/>
              </a:solidFill>
            </a:endParaRPr>
          </a:p>
        </p:txBody>
      </p:sp>
      <p:pic>
        <p:nvPicPr>
          <p:cNvPr id="105" name="Picture 104">
            <a:extLst>
              <a:ext uri="{FF2B5EF4-FFF2-40B4-BE49-F238E27FC236}">
                <a16:creationId xmlns:a16="http://schemas.microsoft.com/office/drawing/2014/main" id="{28966E53-3C41-4F5A-A432-755BFE5D75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40500" t="44401"/>
          <a:stretch/>
        </p:blipFill>
        <p:spPr>
          <a:xfrm>
            <a:off x="-3048" y="-1"/>
            <a:ext cx="1450848" cy="1355725"/>
          </a:xfrm>
          <a:prstGeom prst="rect">
            <a:avLst/>
          </a:prstGeom>
        </p:spPr>
      </p:pic>
      <p:pic>
        <p:nvPicPr>
          <p:cNvPr id="107" name="Picture 106">
            <a:extLst>
              <a:ext uri="{FF2B5EF4-FFF2-40B4-BE49-F238E27FC236}">
                <a16:creationId xmlns:a16="http://schemas.microsoft.com/office/drawing/2014/main" id="{D47F75BB-A3CB-4161-B316-A2A9C88F72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pic>
        <p:nvPicPr>
          <p:cNvPr id="8" name="Imagem 7" descr="Uma imagem contendo ao ar livre, cerca, fábrica, trem&#10;&#10;Descrição gerada automaticamente">
            <a:extLst>
              <a:ext uri="{FF2B5EF4-FFF2-40B4-BE49-F238E27FC236}">
                <a16:creationId xmlns:a16="http://schemas.microsoft.com/office/drawing/2014/main" id="{D5170009-BE3E-52D4-B889-005EAE7024CD}"/>
              </a:ext>
            </a:extLst>
          </p:cNvPr>
          <p:cNvPicPr>
            <a:picLocks noChangeAspect="1"/>
          </p:cNvPicPr>
          <p:nvPr/>
        </p:nvPicPr>
        <p:blipFill rotWithShape="1">
          <a:blip r:embed="rId4">
            <a:extLst>
              <a:ext uri="{28A0092B-C50C-407E-A947-70E740481C1C}">
                <a14:useLocalDpi xmlns:a14="http://schemas.microsoft.com/office/drawing/2010/main" val="0"/>
              </a:ext>
            </a:extLst>
          </a:blip>
          <a:srcRect l="21631" r="29500"/>
          <a:stretch/>
        </p:blipFill>
        <p:spPr>
          <a:xfrm>
            <a:off x="3787987" y="4119804"/>
            <a:ext cx="2401396" cy="2268000"/>
          </a:xfrm>
          <a:prstGeom prst="rect">
            <a:avLst/>
          </a:prstGeom>
        </p:spPr>
      </p:pic>
      <p:pic>
        <p:nvPicPr>
          <p:cNvPr id="10" name="Imagem 9" descr="Cerca de metal&#10;&#10;Descrição gerada automaticamente com confiança baixa">
            <a:extLst>
              <a:ext uri="{FF2B5EF4-FFF2-40B4-BE49-F238E27FC236}">
                <a16:creationId xmlns:a16="http://schemas.microsoft.com/office/drawing/2014/main" id="{DC5CA800-5882-61F2-7B8A-7717C77ACCE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867233" y="4844266"/>
            <a:ext cx="3209435" cy="1811184"/>
          </a:xfrm>
          <a:prstGeom prst="rect">
            <a:avLst/>
          </a:prstGeom>
        </p:spPr>
      </p:pic>
      <p:pic>
        <p:nvPicPr>
          <p:cNvPr id="15" name="Imagem 14" descr="Moinho de vento de metal&#10;&#10;Descrição gerada automaticamente">
            <a:extLst>
              <a:ext uri="{FF2B5EF4-FFF2-40B4-BE49-F238E27FC236}">
                <a16:creationId xmlns:a16="http://schemas.microsoft.com/office/drawing/2014/main" id="{D5C8630A-6DD0-BF75-CB5B-271AAFED0C5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79132" y="1830625"/>
            <a:ext cx="1725552" cy="2588328"/>
          </a:xfrm>
          <a:prstGeom prst="rect">
            <a:avLst/>
          </a:prstGeom>
        </p:spPr>
      </p:pic>
      <p:sp>
        <p:nvSpPr>
          <p:cNvPr id="16" name="CaixaDeTexto 15">
            <a:extLst>
              <a:ext uri="{FF2B5EF4-FFF2-40B4-BE49-F238E27FC236}">
                <a16:creationId xmlns:a16="http://schemas.microsoft.com/office/drawing/2014/main" id="{17284F01-8D76-324B-3EFB-81D59A152FAE}"/>
              </a:ext>
            </a:extLst>
          </p:cNvPr>
          <p:cNvSpPr txBox="1"/>
          <p:nvPr/>
        </p:nvSpPr>
        <p:spPr>
          <a:xfrm>
            <a:off x="2233061" y="1830625"/>
            <a:ext cx="2752825" cy="1200329"/>
          </a:xfrm>
          <a:prstGeom prst="rect">
            <a:avLst/>
          </a:prstGeom>
          <a:noFill/>
        </p:spPr>
        <p:txBody>
          <a:bodyPr wrap="square" rtlCol="0">
            <a:spAutoFit/>
          </a:bodyPr>
          <a:lstStyle/>
          <a:p>
            <a:r>
              <a:rPr lang="pt-BR" dirty="0"/>
              <a:t>Aerogerador gera em 690V – Transforma ainda em seu transformador para 34,5kV</a:t>
            </a:r>
          </a:p>
        </p:txBody>
      </p:sp>
      <p:sp>
        <p:nvSpPr>
          <p:cNvPr id="17" name="CaixaDeTexto 16">
            <a:extLst>
              <a:ext uri="{FF2B5EF4-FFF2-40B4-BE49-F238E27FC236}">
                <a16:creationId xmlns:a16="http://schemas.microsoft.com/office/drawing/2014/main" id="{16F2496B-5316-DE5B-4118-D0900ECBE970}"/>
              </a:ext>
            </a:extLst>
          </p:cNvPr>
          <p:cNvSpPr txBox="1"/>
          <p:nvPr/>
        </p:nvSpPr>
        <p:spPr>
          <a:xfrm>
            <a:off x="990112" y="4901124"/>
            <a:ext cx="2752825" cy="1754326"/>
          </a:xfrm>
          <a:prstGeom prst="rect">
            <a:avLst/>
          </a:prstGeom>
          <a:noFill/>
        </p:spPr>
        <p:txBody>
          <a:bodyPr wrap="square" rtlCol="0">
            <a:spAutoFit/>
          </a:bodyPr>
          <a:lstStyle/>
          <a:p>
            <a:r>
              <a:rPr lang="pt-BR" dirty="0"/>
              <a:t>A subestação coletora recebe a geração vinda dos aerogeradores, já em 34,5kV e eleva a </a:t>
            </a:r>
            <a:r>
              <a:rPr lang="pt-BR" dirty="0" err="1"/>
              <a:t>a</a:t>
            </a:r>
            <a:r>
              <a:rPr lang="pt-BR" dirty="0"/>
              <a:t> tensão para o ponto de conexão.</a:t>
            </a:r>
          </a:p>
        </p:txBody>
      </p:sp>
      <p:sp>
        <p:nvSpPr>
          <p:cNvPr id="18" name="CaixaDeTexto 17">
            <a:extLst>
              <a:ext uri="{FF2B5EF4-FFF2-40B4-BE49-F238E27FC236}">
                <a16:creationId xmlns:a16="http://schemas.microsoft.com/office/drawing/2014/main" id="{C3A3B1A1-D805-AFD7-8404-04C1E07845D3}"/>
              </a:ext>
            </a:extLst>
          </p:cNvPr>
          <p:cNvSpPr txBox="1"/>
          <p:nvPr/>
        </p:nvSpPr>
        <p:spPr>
          <a:xfrm>
            <a:off x="6948578" y="3995385"/>
            <a:ext cx="5046746" cy="646331"/>
          </a:xfrm>
          <a:prstGeom prst="rect">
            <a:avLst/>
          </a:prstGeom>
          <a:noFill/>
        </p:spPr>
        <p:txBody>
          <a:bodyPr wrap="square" rtlCol="0">
            <a:spAutoFit/>
          </a:bodyPr>
          <a:lstStyle/>
          <a:p>
            <a:r>
              <a:rPr lang="pt-BR" dirty="0"/>
              <a:t>No ponto de conexão, entregamos toda a potência gerada.</a:t>
            </a:r>
          </a:p>
        </p:txBody>
      </p:sp>
      <p:cxnSp>
        <p:nvCxnSpPr>
          <p:cNvPr id="22" name="Conector: Angulado 21">
            <a:extLst>
              <a:ext uri="{FF2B5EF4-FFF2-40B4-BE49-F238E27FC236}">
                <a16:creationId xmlns:a16="http://schemas.microsoft.com/office/drawing/2014/main" id="{3D34ADF4-546A-1845-1881-80365ED3BFAE}"/>
              </a:ext>
            </a:extLst>
          </p:cNvPr>
          <p:cNvCxnSpPr>
            <a:cxnSpLocks/>
            <a:stCxn id="15" idx="3"/>
          </p:cNvCxnSpPr>
          <p:nvPr/>
        </p:nvCxnSpPr>
        <p:spPr>
          <a:xfrm>
            <a:off x="2004684" y="3124789"/>
            <a:ext cx="3073058" cy="931810"/>
          </a:xfrm>
          <a:prstGeom prst="bentConnector3">
            <a:avLst>
              <a:gd name="adj1" fmla="val 99801"/>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ector: Angulado 25">
            <a:extLst>
              <a:ext uri="{FF2B5EF4-FFF2-40B4-BE49-F238E27FC236}">
                <a16:creationId xmlns:a16="http://schemas.microsoft.com/office/drawing/2014/main" id="{70B48E80-A85D-54F0-E16E-EA56AD3A5BFA}"/>
              </a:ext>
            </a:extLst>
          </p:cNvPr>
          <p:cNvCxnSpPr>
            <a:cxnSpLocks/>
          </p:cNvCxnSpPr>
          <p:nvPr/>
        </p:nvCxnSpPr>
        <p:spPr>
          <a:xfrm rot="10800000" flipV="1">
            <a:off x="6270681" y="5778283"/>
            <a:ext cx="1440000" cy="0"/>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98" name="Conector: Angulado 97">
            <a:extLst>
              <a:ext uri="{FF2B5EF4-FFF2-40B4-BE49-F238E27FC236}">
                <a16:creationId xmlns:a16="http://schemas.microsoft.com/office/drawing/2014/main" id="{C6E7B04F-B7D6-4EDD-1E2D-881F5DDBE643}"/>
              </a:ext>
            </a:extLst>
          </p:cNvPr>
          <p:cNvCxnSpPr>
            <a:cxnSpLocks/>
          </p:cNvCxnSpPr>
          <p:nvPr/>
        </p:nvCxnSpPr>
        <p:spPr>
          <a:xfrm rot="10800000">
            <a:off x="2004687" y="3429000"/>
            <a:ext cx="2752823" cy="748364"/>
          </a:xfrm>
          <a:prstGeom prst="bentConnector3">
            <a:avLst>
              <a:gd name="adj1" fmla="val -35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8" name="Conector de Seta Reta 107">
            <a:extLst>
              <a:ext uri="{FF2B5EF4-FFF2-40B4-BE49-F238E27FC236}">
                <a16:creationId xmlns:a16="http://schemas.microsoft.com/office/drawing/2014/main" id="{AE592B1A-3842-3F8F-B083-619EFD34CFCB}"/>
              </a:ext>
            </a:extLst>
          </p:cNvPr>
          <p:cNvCxnSpPr>
            <a:cxnSpLocks/>
          </p:cNvCxnSpPr>
          <p:nvPr/>
        </p:nvCxnSpPr>
        <p:spPr>
          <a:xfrm>
            <a:off x="6270680" y="5521450"/>
            <a:ext cx="14400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0" name="Espaço Reservado para Número de Slide 109">
            <a:extLst>
              <a:ext uri="{FF2B5EF4-FFF2-40B4-BE49-F238E27FC236}">
                <a16:creationId xmlns:a16="http://schemas.microsoft.com/office/drawing/2014/main" id="{B1275908-AF95-7F1E-7AB1-E14791C0811E}"/>
              </a:ext>
            </a:extLst>
          </p:cNvPr>
          <p:cNvSpPr>
            <a:spLocks noGrp="1"/>
          </p:cNvSpPr>
          <p:nvPr>
            <p:ph type="sldNum" sz="quarter" idx="12"/>
          </p:nvPr>
        </p:nvSpPr>
        <p:spPr/>
        <p:txBody>
          <a:bodyPr/>
          <a:lstStyle/>
          <a:p>
            <a:fld id="{73B850FF-6169-4056-8077-06FFA93A5366}" type="slidenum">
              <a:rPr lang="en-US" b="1" smtClean="0">
                <a:solidFill>
                  <a:schemeClr val="tx1">
                    <a:alpha val="60000"/>
                  </a:schemeClr>
                </a:solidFill>
              </a:rPr>
              <a:pPr/>
              <a:t>4</a:t>
            </a:fld>
            <a:endParaRPr lang="en-US" b="1" dirty="0">
              <a:solidFill>
                <a:schemeClr val="tx1">
                  <a:alpha val="60000"/>
                </a:schemeClr>
              </a:solidFill>
            </a:endParaRPr>
          </a:p>
        </p:txBody>
      </p:sp>
      <p:sp>
        <p:nvSpPr>
          <p:cNvPr id="111" name="Espaço Reservado para Rodapé 110">
            <a:extLst>
              <a:ext uri="{FF2B5EF4-FFF2-40B4-BE49-F238E27FC236}">
                <a16:creationId xmlns:a16="http://schemas.microsoft.com/office/drawing/2014/main" id="{DDC88BEF-A275-9871-3604-8535DFEF0796}"/>
              </a:ext>
            </a:extLst>
          </p:cNvPr>
          <p:cNvSpPr>
            <a:spLocks noGrp="1"/>
          </p:cNvSpPr>
          <p:nvPr>
            <p:ph type="ftr" sz="quarter" idx="11"/>
          </p:nvPr>
        </p:nvSpPr>
        <p:spPr/>
        <p:txBody>
          <a:bodyPr/>
          <a:lstStyle/>
          <a:p>
            <a:r>
              <a:rPr lang="en-US" b="1" dirty="0">
                <a:solidFill>
                  <a:schemeClr val="tx1">
                    <a:alpha val="60000"/>
                  </a:schemeClr>
                </a:solidFill>
              </a:rPr>
              <a:t>Subestações elétricas</a:t>
            </a:r>
          </a:p>
        </p:txBody>
      </p:sp>
    </p:spTree>
    <p:extLst>
      <p:ext uri="{BB962C8B-B14F-4D97-AF65-F5344CB8AC3E}">
        <p14:creationId xmlns:p14="http://schemas.microsoft.com/office/powerpoint/2010/main" val="413622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159568F3-F304-D9CD-57A3-8A574D338D91}"/>
              </a:ext>
            </a:extLst>
          </p:cNvPr>
          <p:cNvSpPr>
            <a:spLocks noGrp="1"/>
          </p:cNvSpPr>
          <p:nvPr>
            <p:ph type="title"/>
          </p:nvPr>
        </p:nvSpPr>
        <p:spPr>
          <a:xfrm>
            <a:off x="838200" y="559813"/>
            <a:ext cx="5179237" cy="1573786"/>
          </a:xfrm>
        </p:spPr>
        <p:txBody>
          <a:bodyPr>
            <a:normAutofit/>
          </a:bodyPr>
          <a:lstStyle/>
          <a:p>
            <a:r>
              <a:rPr lang="pt-BR">
                <a:solidFill>
                  <a:schemeClr val="tx2"/>
                </a:solidFill>
              </a:rPr>
              <a:t>Medidores de temperatura</a:t>
            </a:r>
          </a:p>
        </p:txBody>
      </p:sp>
      <p:sp>
        <p:nvSpPr>
          <p:cNvPr id="13" name="Content Placeholder 12">
            <a:extLst>
              <a:ext uri="{FF2B5EF4-FFF2-40B4-BE49-F238E27FC236}">
                <a16:creationId xmlns:a16="http://schemas.microsoft.com/office/drawing/2014/main" id="{821676EF-55C6-86F6-3AA2-FC88AA3EAF87}"/>
              </a:ext>
            </a:extLst>
          </p:cNvPr>
          <p:cNvSpPr>
            <a:spLocks noGrp="1"/>
          </p:cNvSpPr>
          <p:nvPr>
            <p:ph idx="1"/>
          </p:nvPr>
        </p:nvSpPr>
        <p:spPr>
          <a:xfrm>
            <a:off x="6174565" y="559814"/>
            <a:ext cx="5146081" cy="1573786"/>
          </a:xfrm>
        </p:spPr>
        <p:txBody>
          <a:bodyPr>
            <a:normAutofit/>
          </a:bodyPr>
          <a:lstStyle/>
          <a:p>
            <a:r>
              <a:rPr lang="en-US" sz="1800" dirty="0" err="1">
                <a:solidFill>
                  <a:schemeClr val="tx2"/>
                </a:solidFill>
              </a:rPr>
              <a:t>Responsável</a:t>
            </a:r>
            <a:r>
              <a:rPr lang="en-US" sz="1800" dirty="0">
                <a:solidFill>
                  <a:schemeClr val="tx2"/>
                </a:solidFill>
              </a:rPr>
              <a:t> </a:t>
            </a:r>
            <a:r>
              <a:rPr lang="en-US" sz="1800" dirty="0" err="1">
                <a:solidFill>
                  <a:schemeClr val="tx2"/>
                </a:solidFill>
              </a:rPr>
              <a:t>por</a:t>
            </a:r>
            <a:r>
              <a:rPr lang="en-US" sz="1800" dirty="0">
                <a:solidFill>
                  <a:schemeClr val="tx2"/>
                </a:solidFill>
              </a:rPr>
              <a:t> </a:t>
            </a:r>
            <a:r>
              <a:rPr lang="en-US" sz="1800" dirty="0" err="1">
                <a:solidFill>
                  <a:schemeClr val="tx2"/>
                </a:solidFill>
              </a:rPr>
              <a:t>medidor</a:t>
            </a:r>
            <a:r>
              <a:rPr lang="en-US" sz="1800" dirty="0">
                <a:solidFill>
                  <a:schemeClr val="tx2"/>
                </a:solidFill>
              </a:rPr>
              <a:t>, e </a:t>
            </a:r>
            <a:r>
              <a:rPr lang="en-US" sz="1800" dirty="0" err="1">
                <a:solidFill>
                  <a:schemeClr val="tx2"/>
                </a:solidFill>
              </a:rPr>
              <a:t>dependendo</a:t>
            </a:r>
            <a:r>
              <a:rPr lang="en-US" sz="1800" dirty="0">
                <a:solidFill>
                  <a:schemeClr val="tx2"/>
                </a:solidFill>
              </a:rPr>
              <a:t> da </a:t>
            </a:r>
            <a:r>
              <a:rPr lang="en-US" sz="1800" dirty="0" err="1">
                <a:solidFill>
                  <a:schemeClr val="tx2"/>
                </a:solidFill>
              </a:rPr>
              <a:t>configuração</a:t>
            </a:r>
            <a:r>
              <a:rPr lang="en-US" sz="1800" dirty="0">
                <a:solidFill>
                  <a:schemeClr val="tx2"/>
                </a:solidFill>
              </a:rPr>
              <a:t> </a:t>
            </a:r>
            <a:r>
              <a:rPr lang="en-US" sz="1800" dirty="0" err="1">
                <a:solidFill>
                  <a:schemeClr val="tx2"/>
                </a:solidFill>
              </a:rPr>
              <a:t>desligar</a:t>
            </a:r>
            <a:r>
              <a:rPr lang="en-US" sz="1800" dirty="0">
                <a:solidFill>
                  <a:schemeClr val="tx2"/>
                </a:solidFill>
              </a:rPr>
              <a:t> o Transformador para </a:t>
            </a:r>
            <a:r>
              <a:rPr lang="en-US" sz="1800" dirty="0" err="1">
                <a:solidFill>
                  <a:schemeClr val="tx2"/>
                </a:solidFill>
              </a:rPr>
              <a:t>evitar</a:t>
            </a:r>
            <a:r>
              <a:rPr lang="en-US" sz="1800" dirty="0">
                <a:solidFill>
                  <a:schemeClr val="tx2"/>
                </a:solidFill>
              </a:rPr>
              <a:t> </a:t>
            </a:r>
            <a:r>
              <a:rPr lang="en-US" sz="1800" dirty="0" err="1">
                <a:solidFill>
                  <a:schemeClr val="tx2"/>
                </a:solidFill>
              </a:rPr>
              <a:t>danifica</a:t>
            </a:r>
            <a:r>
              <a:rPr lang="en-US" sz="1800" dirty="0">
                <a:solidFill>
                  <a:schemeClr val="tx2"/>
                </a:solidFill>
              </a:rPr>
              <a:t>-lo </a:t>
            </a:r>
            <a:r>
              <a:rPr lang="en-US" sz="1800" dirty="0" err="1">
                <a:solidFill>
                  <a:schemeClr val="tx2"/>
                </a:solidFill>
              </a:rPr>
              <a:t>por</a:t>
            </a:r>
            <a:r>
              <a:rPr lang="en-US" sz="1800" dirty="0">
                <a:solidFill>
                  <a:schemeClr val="tx2"/>
                </a:solidFill>
              </a:rPr>
              <a:t> </a:t>
            </a:r>
            <a:r>
              <a:rPr lang="en-US" sz="1800" dirty="0" err="1">
                <a:solidFill>
                  <a:schemeClr val="tx2"/>
                </a:solidFill>
              </a:rPr>
              <a:t>sobre</a:t>
            </a:r>
            <a:r>
              <a:rPr lang="en-US" sz="1800" dirty="0">
                <a:solidFill>
                  <a:schemeClr val="tx2"/>
                </a:solidFill>
              </a:rPr>
              <a:t> </a:t>
            </a:r>
            <a:r>
              <a:rPr lang="en-US" sz="1800" dirty="0" err="1">
                <a:solidFill>
                  <a:schemeClr val="tx2"/>
                </a:solidFill>
              </a:rPr>
              <a:t>temperaturas</a:t>
            </a:r>
            <a:r>
              <a:rPr lang="en-US" sz="1800" dirty="0">
                <a:solidFill>
                  <a:schemeClr val="tx2"/>
                </a:solidFill>
              </a:rPr>
              <a:t> de </a:t>
            </a:r>
            <a:r>
              <a:rPr lang="en-US" sz="1800" dirty="0" err="1">
                <a:solidFill>
                  <a:schemeClr val="tx2"/>
                </a:solidFill>
              </a:rPr>
              <a:t>óleo</a:t>
            </a:r>
            <a:r>
              <a:rPr lang="en-US" sz="1800" dirty="0">
                <a:solidFill>
                  <a:schemeClr val="tx2"/>
                </a:solidFill>
              </a:rPr>
              <a:t> e/</a:t>
            </a:r>
            <a:r>
              <a:rPr lang="en-US" sz="1800" dirty="0" err="1">
                <a:solidFill>
                  <a:schemeClr val="tx2"/>
                </a:solidFill>
              </a:rPr>
              <a:t>ou</a:t>
            </a:r>
            <a:r>
              <a:rPr lang="en-US" sz="1800" dirty="0">
                <a:solidFill>
                  <a:schemeClr val="tx2"/>
                </a:solidFill>
              </a:rPr>
              <a:t> </a:t>
            </a:r>
            <a:r>
              <a:rPr lang="en-US" sz="1800" dirty="0" err="1">
                <a:solidFill>
                  <a:schemeClr val="tx2"/>
                </a:solidFill>
              </a:rPr>
              <a:t>enrolamento</a:t>
            </a:r>
            <a:r>
              <a:rPr lang="en-US" sz="1800" dirty="0">
                <a:solidFill>
                  <a:schemeClr val="tx2"/>
                </a:solidFill>
              </a:rPr>
              <a:t>.</a:t>
            </a:r>
          </a:p>
        </p:txBody>
      </p:sp>
      <p:sp>
        <p:nvSpPr>
          <p:cNvPr id="20" name="Rectangle 19">
            <a:extLst>
              <a:ext uri="{FF2B5EF4-FFF2-40B4-BE49-F238E27FC236}">
                <a16:creationId xmlns:a16="http://schemas.microsoft.com/office/drawing/2014/main" id="{9390E0EC-2D76-4D83-A9EE-B610858BB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97779"/>
            <a:ext cx="12192000" cy="416022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EC903544-48D2-4493-9093-E4648C9DE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2683887"/>
            <a:ext cx="12191999" cy="4174113"/>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Espaço Reservado para Conteúdo 6" descr="Uma imagem contendo dispositivo, relógio, diferente, mesa&#10;&#10;Descrição gerada automaticamente">
            <a:extLst>
              <a:ext uri="{FF2B5EF4-FFF2-40B4-BE49-F238E27FC236}">
                <a16:creationId xmlns:a16="http://schemas.microsoft.com/office/drawing/2014/main" id="{0800C1C4-60DE-EA22-2580-FB3B5C11C3B9}"/>
              </a:ext>
            </a:extLst>
          </p:cNvPr>
          <p:cNvPicPr>
            <a:picLocks noChangeAspect="1"/>
          </p:cNvPicPr>
          <p:nvPr/>
        </p:nvPicPr>
        <p:blipFill rotWithShape="1">
          <a:blip r:embed="rId3">
            <a:extLst>
              <a:ext uri="{28A0092B-C50C-407E-A947-70E740481C1C}">
                <a14:useLocalDpi xmlns:a14="http://schemas.microsoft.com/office/drawing/2010/main" val="0"/>
              </a:ext>
            </a:extLst>
          </a:blip>
          <a:srcRect l="-17894" t="38165" r="17894" b="2150"/>
          <a:stretch/>
        </p:blipFill>
        <p:spPr>
          <a:xfrm>
            <a:off x="2722703" y="3124200"/>
            <a:ext cx="1463355" cy="3181210"/>
          </a:xfrm>
          <a:prstGeom prst="rect">
            <a:avLst/>
          </a:prstGeom>
        </p:spPr>
      </p:pic>
      <p:pic>
        <p:nvPicPr>
          <p:cNvPr id="9" name="Imagem 8" descr="Interface gráfica do usuário&#10;&#10;Descrição gerada automaticamente com confiança baixa">
            <a:extLst>
              <a:ext uri="{FF2B5EF4-FFF2-40B4-BE49-F238E27FC236}">
                <a16:creationId xmlns:a16="http://schemas.microsoft.com/office/drawing/2014/main" id="{9A88A730-3BC9-3D61-5D4B-6DADE8D3237F}"/>
              </a:ext>
            </a:extLst>
          </p:cNvPr>
          <p:cNvPicPr>
            <a:picLocks noChangeAspect="1"/>
          </p:cNvPicPr>
          <p:nvPr/>
        </p:nvPicPr>
        <p:blipFill rotWithShape="1">
          <a:blip r:embed="rId4">
            <a:extLst>
              <a:ext uri="{28A0092B-C50C-407E-A947-70E740481C1C}">
                <a14:useLocalDpi xmlns:a14="http://schemas.microsoft.com/office/drawing/2010/main" val="0"/>
              </a:ext>
            </a:extLst>
          </a:blip>
          <a:srcRect l="9579" r="16092"/>
          <a:stretch/>
        </p:blipFill>
        <p:spPr>
          <a:xfrm>
            <a:off x="6206768" y="3542175"/>
            <a:ext cx="5070832" cy="2345259"/>
          </a:xfrm>
          <a:prstGeom prst="rect">
            <a:avLst/>
          </a:prstGeom>
        </p:spPr>
      </p:pic>
      <p:sp>
        <p:nvSpPr>
          <p:cNvPr id="4" name="Espaço Reservado para Rodapé 3">
            <a:extLst>
              <a:ext uri="{FF2B5EF4-FFF2-40B4-BE49-F238E27FC236}">
                <a16:creationId xmlns:a16="http://schemas.microsoft.com/office/drawing/2014/main" id="{BD4D014E-D18D-30D7-9781-048A24D4178C}"/>
              </a:ext>
            </a:extLst>
          </p:cNvPr>
          <p:cNvSpPr>
            <a:spLocks noGrp="1"/>
          </p:cNvSpPr>
          <p:nvPr>
            <p:ph type="ftr" sz="quarter" idx="11"/>
          </p:nvPr>
        </p:nvSpPr>
        <p:spPr>
          <a:xfrm>
            <a:off x="4040124" y="6327648"/>
            <a:ext cx="4114800" cy="365125"/>
          </a:xfrm>
        </p:spPr>
        <p:txBody>
          <a:bodyPr>
            <a:normAutofit/>
          </a:bodyPr>
          <a:lstStyle/>
          <a:p>
            <a:pPr>
              <a:spcAft>
                <a:spcPts val="600"/>
              </a:spcAft>
            </a:pPr>
            <a:r>
              <a:rPr lang="en-US"/>
              <a:t>Subestações elétricas</a:t>
            </a:r>
          </a:p>
        </p:txBody>
      </p:sp>
      <p:sp>
        <p:nvSpPr>
          <p:cNvPr id="5" name="Espaço Reservado para Número de Slide 4">
            <a:extLst>
              <a:ext uri="{FF2B5EF4-FFF2-40B4-BE49-F238E27FC236}">
                <a16:creationId xmlns:a16="http://schemas.microsoft.com/office/drawing/2014/main" id="{6C433FA2-1434-B114-4531-2443071ECFE5}"/>
              </a:ext>
            </a:extLst>
          </p:cNvPr>
          <p:cNvSpPr>
            <a:spLocks noGrp="1"/>
          </p:cNvSpPr>
          <p:nvPr>
            <p:ph type="sldNum" sz="quarter" idx="12"/>
          </p:nvPr>
        </p:nvSpPr>
        <p:spPr>
          <a:xfrm>
            <a:off x="8610600" y="6327648"/>
            <a:ext cx="2743200" cy="365125"/>
          </a:xfrm>
        </p:spPr>
        <p:txBody>
          <a:bodyPr>
            <a:normAutofit/>
          </a:bodyPr>
          <a:lstStyle/>
          <a:p>
            <a:pPr>
              <a:spcAft>
                <a:spcPts val="600"/>
              </a:spcAft>
            </a:pPr>
            <a:fld id="{73B850FF-6169-4056-8077-06FFA93A5366}" type="slidenum">
              <a:rPr lang="en-US" smtClean="0"/>
              <a:pPr>
                <a:spcAft>
                  <a:spcPts val="600"/>
                </a:spcAft>
              </a:pPr>
              <a:t>40</a:t>
            </a:fld>
            <a:endParaRPr lang="en-US"/>
          </a:p>
        </p:txBody>
      </p:sp>
    </p:spTree>
    <p:extLst>
      <p:ext uri="{BB962C8B-B14F-4D97-AF65-F5344CB8AC3E}">
        <p14:creationId xmlns:p14="http://schemas.microsoft.com/office/powerpoint/2010/main" val="3518469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28EFE645-414B-1005-D24A-8A0AE915DBB8}"/>
              </a:ext>
            </a:extLst>
          </p:cNvPr>
          <p:cNvSpPr>
            <a:spLocks noGrp="1"/>
          </p:cNvSpPr>
          <p:nvPr>
            <p:ph type="title"/>
          </p:nvPr>
        </p:nvSpPr>
        <p:spPr>
          <a:xfrm>
            <a:off x="838200" y="586992"/>
            <a:ext cx="4953000" cy="1664573"/>
          </a:xfrm>
        </p:spPr>
        <p:txBody>
          <a:bodyPr>
            <a:normAutofit/>
          </a:bodyPr>
          <a:lstStyle/>
          <a:p>
            <a:r>
              <a:rPr lang="pt-BR" dirty="0" err="1">
                <a:solidFill>
                  <a:schemeClr val="tx2"/>
                </a:solidFill>
              </a:rPr>
              <a:t>Silica</a:t>
            </a:r>
            <a:r>
              <a:rPr lang="pt-BR" dirty="0">
                <a:solidFill>
                  <a:schemeClr val="tx2"/>
                </a:solidFill>
              </a:rPr>
              <a:t> gel</a:t>
            </a:r>
          </a:p>
        </p:txBody>
      </p:sp>
      <p:sp>
        <p:nvSpPr>
          <p:cNvPr id="11" name="Content Placeholder 10">
            <a:extLst>
              <a:ext uri="{FF2B5EF4-FFF2-40B4-BE49-F238E27FC236}">
                <a16:creationId xmlns:a16="http://schemas.microsoft.com/office/drawing/2014/main" id="{BC7645E3-2663-2BD7-A0FE-63828823C39F}"/>
              </a:ext>
            </a:extLst>
          </p:cNvPr>
          <p:cNvSpPr>
            <a:spLocks noGrp="1"/>
          </p:cNvSpPr>
          <p:nvPr>
            <p:ph idx="1"/>
          </p:nvPr>
        </p:nvSpPr>
        <p:spPr>
          <a:xfrm>
            <a:off x="838200" y="2411653"/>
            <a:ext cx="4952681" cy="3728613"/>
          </a:xfrm>
        </p:spPr>
        <p:txBody>
          <a:bodyPr>
            <a:normAutofit/>
          </a:bodyPr>
          <a:lstStyle/>
          <a:p>
            <a:r>
              <a:rPr lang="en-US" sz="1800" dirty="0">
                <a:solidFill>
                  <a:schemeClr val="tx2"/>
                </a:solidFill>
              </a:rPr>
              <a:t>A silica é </a:t>
            </a:r>
            <a:r>
              <a:rPr lang="en-US" sz="1800">
                <a:solidFill>
                  <a:schemeClr val="tx2"/>
                </a:solidFill>
              </a:rPr>
              <a:t>usada</a:t>
            </a:r>
            <a:r>
              <a:rPr lang="en-US" sz="1800" dirty="0">
                <a:solidFill>
                  <a:schemeClr val="tx2"/>
                </a:solidFill>
              </a:rPr>
              <a:t> para </a:t>
            </a:r>
            <a:r>
              <a:rPr lang="en-US" sz="1800">
                <a:solidFill>
                  <a:schemeClr val="tx2"/>
                </a:solidFill>
              </a:rPr>
              <a:t>retirar</a:t>
            </a:r>
            <a:r>
              <a:rPr lang="en-US" sz="1800" dirty="0">
                <a:solidFill>
                  <a:schemeClr val="tx2"/>
                </a:solidFill>
              </a:rPr>
              <a:t> a </a:t>
            </a:r>
            <a:r>
              <a:rPr lang="en-US" sz="1800">
                <a:solidFill>
                  <a:schemeClr val="tx2"/>
                </a:solidFill>
              </a:rPr>
              <a:t>umidade</a:t>
            </a:r>
            <a:r>
              <a:rPr lang="en-US" sz="1800" dirty="0">
                <a:solidFill>
                  <a:schemeClr val="tx2"/>
                </a:solidFill>
              </a:rPr>
              <a:t> do Sistema. Deve ser </a:t>
            </a:r>
            <a:r>
              <a:rPr lang="en-US" sz="1800">
                <a:solidFill>
                  <a:schemeClr val="tx2"/>
                </a:solidFill>
              </a:rPr>
              <a:t>substituída</a:t>
            </a:r>
            <a:r>
              <a:rPr lang="en-US" sz="1800" dirty="0">
                <a:solidFill>
                  <a:schemeClr val="tx2"/>
                </a:solidFill>
              </a:rPr>
              <a:t> sempre que </a:t>
            </a:r>
            <a:r>
              <a:rPr lang="en-US" sz="1800">
                <a:solidFill>
                  <a:schemeClr val="tx2"/>
                </a:solidFill>
              </a:rPr>
              <a:t>tiver</a:t>
            </a:r>
            <a:r>
              <a:rPr lang="en-US" sz="1800" dirty="0">
                <a:solidFill>
                  <a:schemeClr val="tx2"/>
                </a:solidFill>
              </a:rPr>
              <a:t> </a:t>
            </a:r>
            <a:r>
              <a:rPr lang="en-US" sz="1800">
                <a:solidFill>
                  <a:schemeClr val="tx2"/>
                </a:solidFill>
              </a:rPr>
              <a:t>pedendo</a:t>
            </a:r>
            <a:r>
              <a:rPr lang="en-US" sz="1800" dirty="0">
                <a:solidFill>
                  <a:schemeClr val="tx2"/>
                </a:solidFill>
              </a:rPr>
              <a:t> </a:t>
            </a:r>
            <a:r>
              <a:rPr lang="en-US" sz="1800">
                <a:solidFill>
                  <a:schemeClr val="tx2"/>
                </a:solidFill>
              </a:rPr>
              <a:t>sua</a:t>
            </a:r>
            <a:r>
              <a:rPr lang="en-US" sz="1800" dirty="0">
                <a:solidFill>
                  <a:schemeClr val="tx2"/>
                </a:solidFill>
              </a:rPr>
              <a:t> </a:t>
            </a:r>
            <a:r>
              <a:rPr lang="en-US" sz="1800">
                <a:solidFill>
                  <a:schemeClr val="tx2"/>
                </a:solidFill>
              </a:rPr>
              <a:t>coloração</a:t>
            </a:r>
            <a:r>
              <a:rPr lang="en-US" sz="1800" dirty="0">
                <a:solidFill>
                  <a:schemeClr val="tx2"/>
                </a:solidFill>
              </a:rPr>
              <a:t>.</a:t>
            </a:r>
          </a:p>
        </p:txBody>
      </p:sp>
      <p:sp>
        <p:nvSpPr>
          <p:cNvPr id="31" name="Rectangle 30">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352" y="0"/>
            <a:ext cx="594664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45352" y="0"/>
            <a:ext cx="59436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Espaço Reservado para Conteúdo 6" descr="Uma imagem contendo edifício, mesa, velho, grande&#10;&#10;Descrição gerada automaticamente">
            <a:extLst>
              <a:ext uri="{FF2B5EF4-FFF2-40B4-BE49-F238E27FC236}">
                <a16:creationId xmlns:a16="http://schemas.microsoft.com/office/drawing/2014/main" id="{56F2860B-54D7-9E68-F47B-334E4E23ADB3}"/>
              </a:ext>
            </a:extLst>
          </p:cNvPr>
          <p:cNvPicPr>
            <a:picLocks noChangeAspect="1"/>
          </p:cNvPicPr>
          <p:nvPr/>
        </p:nvPicPr>
        <p:blipFill rotWithShape="1">
          <a:blip r:embed="rId3">
            <a:extLst>
              <a:ext uri="{28A0092B-C50C-407E-A947-70E740481C1C}">
                <a14:useLocalDpi xmlns:a14="http://schemas.microsoft.com/office/drawing/2010/main" val="0"/>
              </a:ext>
            </a:extLst>
          </a:blip>
          <a:srcRect t="14268" r="-1" b="29766"/>
          <a:stretch/>
        </p:blipFill>
        <p:spPr>
          <a:xfrm>
            <a:off x="6858001" y="567942"/>
            <a:ext cx="4724400" cy="5716862"/>
          </a:xfrm>
          <a:prstGeom prst="rect">
            <a:avLst/>
          </a:prstGeom>
        </p:spPr>
      </p:pic>
      <p:sp>
        <p:nvSpPr>
          <p:cNvPr id="4" name="Espaço Reservado para Rodapé 3">
            <a:extLst>
              <a:ext uri="{FF2B5EF4-FFF2-40B4-BE49-F238E27FC236}">
                <a16:creationId xmlns:a16="http://schemas.microsoft.com/office/drawing/2014/main" id="{FF87E4E8-D93E-E3D9-B09B-DE8E9E6E2B0E}"/>
              </a:ext>
            </a:extLst>
          </p:cNvPr>
          <p:cNvSpPr>
            <a:spLocks noGrp="1"/>
          </p:cNvSpPr>
          <p:nvPr>
            <p:ph type="ftr" sz="quarter" idx="11"/>
          </p:nvPr>
        </p:nvSpPr>
        <p:spPr>
          <a:xfrm>
            <a:off x="6858000" y="6356350"/>
            <a:ext cx="4114800" cy="365125"/>
          </a:xfrm>
        </p:spPr>
        <p:txBody>
          <a:bodyPr>
            <a:normAutofit/>
          </a:bodyPr>
          <a:lstStyle/>
          <a:p>
            <a:pPr algn="l">
              <a:spcAft>
                <a:spcPts val="600"/>
              </a:spcAft>
            </a:pPr>
            <a:r>
              <a:rPr lang="en-US"/>
              <a:t>Subestações elétricas</a:t>
            </a:r>
          </a:p>
        </p:txBody>
      </p:sp>
      <p:sp>
        <p:nvSpPr>
          <p:cNvPr id="5" name="Espaço Reservado para Número de Slide 4">
            <a:extLst>
              <a:ext uri="{FF2B5EF4-FFF2-40B4-BE49-F238E27FC236}">
                <a16:creationId xmlns:a16="http://schemas.microsoft.com/office/drawing/2014/main" id="{70A50076-6CEC-796D-7E42-FA4A24B37FA7}"/>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pPr>
                <a:spcAft>
                  <a:spcPts val="600"/>
                </a:spcAft>
              </a:pPr>
              <a:t>41</a:t>
            </a:fld>
            <a:endParaRPr lang="en-US"/>
          </a:p>
        </p:txBody>
      </p:sp>
    </p:spTree>
    <p:extLst>
      <p:ext uri="{BB962C8B-B14F-4D97-AF65-F5344CB8AC3E}">
        <p14:creationId xmlns:p14="http://schemas.microsoft.com/office/powerpoint/2010/main" val="1818664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F7D63CB4-7B20-6D15-A84C-EC3DC44B5977}"/>
              </a:ext>
            </a:extLst>
          </p:cNvPr>
          <p:cNvSpPr>
            <a:spLocks noGrp="1"/>
          </p:cNvSpPr>
          <p:nvPr>
            <p:ph type="title"/>
          </p:nvPr>
        </p:nvSpPr>
        <p:spPr>
          <a:xfrm>
            <a:off x="838200" y="586992"/>
            <a:ext cx="4953000" cy="1664573"/>
          </a:xfrm>
        </p:spPr>
        <p:txBody>
          <a:bodyPr>
            <a:normAutofit/>
          </a:bodyPr>
          <a:lstStyle/>
          <a:p>
            <a:r>
              <a:rPr lang="pt-BR" sz="4100" dirty="0">
                <a:solidFill>
                  <a:schemeClr val="tx2"/>
                </a:solidFill>
              </a:rPr>
              <a:t>Painel de controle do transformador</a:t>
            </a:r>
          </a:p>
        </p:txBody>
      </p:sp>
      <p:sp>
        <p:nvSpPr>
          <p:cNvPr id="11" name="Content Placeholder 10">
            <a:extLst>
              <a:ext uri="{FF2B5EF4-FFF2-40B4-BE49-F238E27FC236}">
                <a16:creationId xmlns:a16="http://schemas.microsoft.com/office/drawing/2014/main" id="{AF4676C7-99F5-93A9-027C-367ACE123690}"/>
              </a:ext>
            </a:extLst>
          </p:cNvPr>
          <p:cNvSpPr>
            <a:spLocks noGrp="1"/>
          </p:cNvSpPr>
          <p:nvPr>
            <p:ph idx="1"/>
          </p:nvPr>
        </p:nvSpPr>
        <p:spPr>
          <a:xfrm>
            <a:off x="838200" y="2411653"/>
            <a:ext cx="4952681" cy="3728613"/>
          </a:xfrm>
        </p:spPr>
        <p:txBody>
          <a:bodyPr>
            <a:normAutofit/>
          </a:bodyPr>
          <a:lstStyle/>
          <a:p>
            <a:r>
              <a:rPr lang="en-US" sz="1800" dirty="0">
                <a:solidFill>
                  <a:schemeClr val="tx2"/>
                </a:solidFill>
              </a:rPr>
              <a:t>No </a:t>
            </a:r>
            <a:r>
              <a:rPr lang="en-US" sz="1800" dirty="0" err="1">
                <a:solidFill>
                  <a:schemeClr val="tx2"/>
                </a:solidFill>
              </a:rPr>
              <a:t>painel</a:t>
            </a:r>
            <a:r>
              <a:rPr lang="en-US" sz="1800" dirty="0">
                <a:solidFill>
                  <a:schemeClr val="tx2"/>
                </a:solidFill>
              </a:rPr>
              <a:t> </a:t>
            </a:r>
            <a:r>
              <a:rPr lang="en-US" sz="1800" dirty="0" err="1">
                <a:solidFill>
                  <a:schemeClr val="tx2"/>
                </a:solidFill>
              </a:rPr>
              <a:t>temos</a:t>
            </a:r>
            <a:r>
              <a:rPr lang="en-US" sz="1800" dirty="0">
                <a:solidFill>
                  <a:schemeClr val="tx2"/>
                </a:solidFill>
              </a:rPr>
              <a:t> </a:t>
            </a:r>
            <a:r>
              <a:rPr lang="en-US" sz="1800" dirty="0" err="1">
                <a:solidFill>
                  <a:schemeClr val="tx2"/>
                </a:solidFill>
              </a:rPr>
              <a:t>todos</a:t>
            </a:r>
            <a:r>
              <a:rPr lang="en-US" sz="1800" dirty="0">
                <a:solidFill>
                  <a:schemeClr val="tx2"/>
                </a:solidFill>
              </a:rPr>
              <a:t> </a:t>
            </a:r>
            <a:r>
              <a:rPr lang="en-US" sz="1800" dirty="0" err="1">
                <a:solidFill>
                  <a:schemeClr val="tx2"/>
                </a:solidFill>
              </a:rPr>
              <a:t>os</a:t>
            </a:r>
            <a:r>
              <a:rPr lang="en-US" sz="1800" dirty="0">
                <a:solidFill>
                  <a:schemeClr val="tx2"/>
                </a:solidFill>
              </a:rPr>
              <a:t> </a:t>
            </a:r>
            <a:r>
              <a:rPr lang="en-US" sz="1800" dirty="0" err="1">
                <a:solidFill>
                  <a:schemeClr val="tx2"/>
                </a:solidFill>
              </a:rPr>
              <a:t>disjuntores</a:t>
            </a:r>
            <a:r>
              <a:rPr lang="en-US" sz="1800" dirty="0">
                <a:solidFill>
                  <a:schemeClr val="tx2"/>
                </a:solidFill>
              </a:rPr>
              <a:t>, </a:t>
            </a:r>
            <a:r>
              <a:rPr lang="en-US" sz="1800" dirty="0" err="1">
                <a:solidFill>
                  <a:schemeClr val="tx2"/>
                </a:solidFill>
              </a:rPr>
              <a:t>bornes</a:t>
            </a:r>
            <a:r>
              <a:rPr lang="en-US" sz="1800" dirty="0">
                <a:solidFill>
                  <a:schemeClr val="tx2"/>
                </a:solidFill>
              </a:rPr>
              <a:t>, </a:t>
            </a:r>
            <a:r>
              <a:rPr lang="en-US" sz="1800" dirty="0" err="1">
                <a:solidFill>
                  <a:schemeClr val="tx2"/>
                </a:solidFill>
              </a:rPr>
              <a:t>seletores</a:t>
            </a:r>
            <a:r>
              <a:rPr lang="en-US" sz="1800" dirty="0">
                <a:solidFill>
                  <a:schemeClr val="tx2"/>
                </a:solidFill>
              </a:rPr>
              <a:t> de commando de </a:t>
            </a:r>
            <a:r>
              <a:rPr lang="en-US" sz="1800" dirty="0" err="1">
                <a:solidFill>
                  <a:schemeClr val="tx2"/>
                </a:solidFill>
              </a:rPr>
              <a:t>ventilação</a:t>
            </a:r>
            <a:r>
              <a:rPr lang="en-US" sz="1800" dirty="0">
                <a:solidFill>
                  <a:schemeClr val="tx2"/>
                </a:solidFill>
              </a:rPr>
              <a:t>, o </a:t>
            </a:r>
            <a:r>
              <a:rPr lang="en-US" sz="1800" dirty="0" err="1">
                <a:solidFill>
                  <a:schemeClr val="tx2"/>
                </a:solidFill>
              </a:rPr>
              <a:t>relé</a:t>
            </a:r>
            <a:r>
              <a:rPr lang="en-US" sz="1800" dirty="0">
                <a:solidFill>
                  <a:schemeClr val="tx2"/>
                </a:solidFill>
              </a:rPr>
              <a:t> de </a:t>
            </a:r>
            <a:r>
              <a:rPr lang="en-US" sz="1800" dirty="0" err="1">
                <a:solidFill>
                  <a:schemeClr val="tx2"/>
                </a:solidFill>
              </a:rPr>
              <a:t>proteção</a:t>
            </a:r>
            <a:r>
              <a:rPr lang="en-US" sz="1800" dirty="0">
                <a:solidFill>
                  <a:schemeClr val="tx2"/>
                </a:solidFill>
              </a:rPr>
              <a:t> do </a:t>
            </a:r>
            <a:r>
              <a:rPr lang="en-US" sz="1800" dirty="0" err="1">
                <a:solidFill>
                  <a:schemeClr val="tx2"/>
                </a:solidFill>
              </a:rPr>
              <a:t>trafo</a:t>
            </a:r>
            <a:r>
              <a:rPr lang="en-US" sz="1800" dirty="0">
                <a:solidFill>
                  <a:schemeClr val="tx2"/>
                </a:solidFill>
              </a:rPr>
              <a:t> e </a:t>
            </a:r>
            <a:r>
              <a:rPr lang="en-US" sz="1800" dirty="0" err="1">
                <a:solidFill>
                  <a:schemeClr val="tx2"/>
                </a:solidFill>
              </a:rPr>
              <a:t>acesso</a:t>
            </a:r>
            <a:r>
              <a:rPr lang="en-US" sz="1800" dirty="0">
                <a:solidFill>
                  <a:schemeClr val="tx2"/>
                </a:solidFill>
              </a:rPr>
              <a:t> </a:t>
            </a:r>
            <a:r>
              <a:rPr lang="en-US" sz="1800" dirty="0" err="1">
                <a:solidFill>
                  <a:schemeClr val="tx2"/>
                </a:solidFill>
              </a:rPr>
              <a:t>aos</a:t>
            </a:r>
            <a:r>
              <a:rPr lang="en-US" sz="1800" dirty="0">
                <a:solidFill>
                  <a:schemeClr val="tx2"/>
                </a:solidFill>
              </a:rPr>
              <a:t> TCs de </a:t>
            </a:r>
            <a:r>
              <a:rPr lang="en-US" sz="1800" dirty="0" err="1">
                <a:solidFill>
                  <a:schemeClr val="tx2"/>
                </a:solidFill>
              </a:rPr>
              <a:t>buchas</a:t>
            </a:r>
            <a:r>
              <a:rPr lang="en-US" sz="1800" dirty="0">
                <a:solidFill>
                  <a:schemeClr val="tx2"/>
                </a:solidFill>
              </a:rPr>
              <a:t>.</a:t>
            </a:r>
          </a:p>
        </p:txBody>
      </p:sp>
      <p:sp>
        <p:nvSpPr>
          <p:cNvPr id="18" name="Rectangle 17">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352" y="0"/>
            <a:ext cx="594664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45352" y="0"/>
            <a:ext cx="59436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Espaço Reservado para Conteúdo 6" descr="Uma imagem contendo no interior, geladeira, edifício, cozinha&#10;&#10;Descrição gerada automaticamente">
            <a:extLst>
              <a:ext uri="{FF2B5EF4-FFF2-40B4-BE49-F238E27FC236}">
                <a16:creationId xmlns:a16="http://schemas.microsoft.com/office/drawing/2014/main" id="{23A2B1AF-F403-B69B-3559-E1033216ABD5}"/>
              </a:ext>
            </a:extLst>
          </p:cNvPr>
          <p:cNvPicPr>
            <a:picLocks noChangeAspect="1"/>
          </p:cNvPicPr>
          <p:nvPr/>
        </p:nvPicPr>
        <p:blipFill rotWithShape="1">
          <a:blip r:embed="rId3">
            <a:extLst>
              <a:ext uri="{28A0092B-C50C-407E-A947-70E740481C1C}">
                <a14:useLocalDpi xmlns:a14="http://schemas.microsoft.com/office/drawing/2010/main" val="0"/>
              </a:ext>
            </a:extLst>
          </a:blip>
          <a:srcRect t="18431" b="25905"/>
          <a:stretch/>
        </p:blipFill>
        <p:spPr>
          <a:xfrm>
            <a:off x="6858001" y="567942"/>
            <a:ext cx="4724400" cy="5716862"/>
          </a:xfrm>
          <a:prstGeom prst="rect">
            <a:avLst/>
          </a:prstGeom>
        </p:spPr>
      </p:pic>
      <p:sp>
        <p:nvSpPr>
          <p:cNvPr id="4" name="Espaço Reservado para Rodapé 3">
            <a:extLst>
              <a:ext uri="{FF2B5EF4-FFF2-40B4-BE49-F238E27FC236}">
                <a16:creationId xmlns:a16="http://schemas.microsoft.com/office/drawing/2014/main" id="{DD71887B-DF4D-4354-0C63-536523F5C998}"/>
              </a:ext>
            </a:extLst>
          </p:cNvPr>
          <p:cNvSpPr>
            <a:spLocks noGrp="1"/>
          </p:cNvSpPr>
          <p:nvPr>
            <p:ph type="ftr" sz="quarter" idx="11"/>
          </p:nvPr>
        </p:nvSpPr>
        <p:spPr>
          <a:xfrm>
            <a:off x="6858000" y="6356350"/>
            <a:ext cx="4114800" cy="365125"/>
          </a:xfrm>
        </p:spPr>
        <p:txBody>
          <a:bodyPr>
            <a:normAutofit/>
          </a:bodyPr>
          <a:lstStyle/>
          <a:p>
            <a:pPr algn="l">
              <a:spcAft>
                <a:spcPts val="600"/>
              </a:spcAft>
            </a:pPr>
            <a:r>
              <a:rPr lang="en-US"/>
              <a:t>Subestações elétricas</a:t>
            </a:r>
          </a:p>
        </p:txBody>
      </p:sp>
      <p:sp>
        <p:nvSpPr>
          <p:cNvPr id="5" name="Espaço Reservado para Número de Slide 4">
            <a:extLst>
              <a:ext uri="{FF2B5EF4-FFF2-40B4-BE49-F238E27FC236}">
                <a16:creationId xmlns:a16="http://schemas.microsoft.com/office/drawing/2014/main" id="{CE23E591-6139-3864-574F-639F8E4450D1}"/>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smtClean="0"/>
              <a:pPr>
                <a:spcAft>
                  <a:spcPts val="600"/>
                </a:spcAft>
              </a:pPr>
              <a:t>42</a:t>
            </a:fld>
            <a:endParaRPr lang="en-US"/>
          </a:p>
        </p:txBody>
      </p:sp>
    </p:spTree>
    <p:extLst>
      <p:ext uri="{BB962C8B-B14F-4D97-AF65-F5344CB8AC3E}">
        <p14:creationId xmlns:p14="http://schemas.microsoft.com/office/powerpoint/2010/main" val="1676936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791154A7-6216-0DAD-AE49-CE0D7A24317D}"/>
              </a:ext>
            </a:extLst>
          </p:cNvPr>
          <p:cNvSpPr>
            <a:spLocks noGrp="1"/>
          </p:cNvSpPr>
          <p:nvPr>
            <p:ph type="title"/>
          </p:nvPr>
        </p:nvSpPr>
        <p:spPr>
          <a:xfrm>
            <a:off x="838200" y="586992"/>
            <a:ext cx="4953000" cy="1664573"/>
          </a:xfrm>
        </p:spPr>
        <p:txBody>
          <a:bodyPr>
            <a:normAutofit/>
          </a:bodyPr>
          <a:lstStyle/>
          <a:p>
            <a:r>
              <a:rPr lang="pt-BR">
                <a:solidFill>
                  <a:schemeClr val="tx2"/>
                </a:solidFill>
              </a:rPr>
              <a:t>Buchas do transformador</a:t>
            </a:r>
          </a:p>
        </p:txBody>
      </p:sp>
      <p:sp>
        <p:nvSpPr>
          <p:cNvPr id="11" name="Content Placeholder 10">
            <a:extLst>
              <a:ext uri="{FF2B5EF4-FFF2-40B4-BE49-F238E27FC236}">
                <a16:creationId xmlns:a16="http://schemas.microsoft.com/office/drawing/2014/main" id="{A2C0C64C-C9DE-690C-27B6-CBA92229D9C1}"/>
              </a:ext>
            </a:extLst>
          </p:cNvPr>
          <p:cNvSpPr>
            <a:spLocks noGrp="1"/>
          </p:cNvSpPr>
          <p:nvPr>
            <p:ph idx="1"/>
          </p:nvPr>
        </p:nvSpPr>
        <p:spPr>
          <a:xfrm>
            <a:off x="838200" y="2411653"/>
            <a:ext cx="4952681" cy="3728613"/>
          </a:xfrm>
        </p:spPr>
        <p:txBody>
          <a:bodyPr>
            <a:normAutofit/>
          </a:bodyPr>
          <a:lstStyle/>
          <a:p>
            <a:r>
              <a:rPr lang="en-US" sz="1800" dirty="0">
                <a:solidFill>
                  <a:schemeClr val="tx2"/>
                </a:solidFill>
              </a:rPr>
              <a:t>A </a:t>
            </a:r>
            <a:r>
              <a:rPr lang="en-US" sz="1800" dirty="0" err="1">
                <a:solidFill>
                  <a:schemeClr val="tx2"/>
                </a:solidFill>
              </a:rPr>
              <a:t>bucha</a:t>
            </a:r>
            <a:r>
              <a:rPr lang="en-US" sz="1800" dirty="0">
                <a:solidFill>
                  <a:schemeClr val="tx2"/>
                </a:solidFill>
              </a:rPr>
              <a:t> do Transformador é um polo de </a:t>
            </a:r>
            <a:r>
              <a:rPr lang="en-US" sz="1800" dirty="0" err="1">
                <a:solidFill>
                  <a:schemeClr val="tx2"/>
                </a:solidFill>
              </a:rPr>
              <a:t>ligação</a:t>
            </a:r>
            <a:r>
              <a:rPr lang="en-US" sz="1800" dirty="0">
                <a:solidFill>
                  <a:schemeClr val="tx2"/>
                </a:solidFill>
              </a:rPr>
              <a:t>, </a:t>
            </a:r>
            <a:r>
              <a:rPr lang="en-US" sz="1800" dirty="0" err="1">
                <a:solidFill>
                  <a:schemeClr val="tx2"/>
                </a:solidFill>
              </a:rPr>
              <a:t>seja</a:t>
            </a:r>
            <a:r>
              <a:rPr lang="en-US" sz="1800" dirty="0">
                <a:solidFill>
                  <a:schemeClr val="tx2"/>
                </a:solidFill>
              </a:rPr>
              <a:t> </a:t>
            </a:r>
            <a:r>
              <a:rPr lang="en-US" sz="1800" dirty="0" err="1">
                <a:solidFill>
                  <a:schemeClr val="tx2"/>
                </a:solidFill>
              </a:rPr>
              <a:t>na</a:t>
            </a:r>
            <a:r>
              <a:rPr lang="en-US" sz="1800" dirty="0">
                <a:solidFill>
                  <a:schemeClr val="tx2"/>
                </a:solidFill>
              </a:rPr>
              <a:t> </a:t>
            </a:r>
            <a:r>
              <a:rPr lang="en-US" sz="1800" dirty="0" err="1">
                <a:solidFill>
                  <a:schemeClr val="tx2"/>
                </a:solidFill>
              </a:rPr>
              <a:t>alta</a:t>
            </a:r>
            <a:r>
              <a:rPr lang="en-US" sz="1800" dirty="0">
                <a:solidFill>
                  <a:schemeClr val="tx2"/>
                </a:solidFill>
              </a:rPr>
              <a:t> </a:t>
            </a:r>
            <a:r>
              <a:rPr lang="en-US" sz="1800" dirty="0" err="1">
                <a:solidFill>
                  <a:schemeClr val="tx2"/>
                </a:solidFill>
              </a:rPr>
              <a:t>ou</a:t>
            </a:r>
            <a:r>
              <a:rPr lang="en-US" sz="1800" dirty="0">
                <a:solidFill>
                  <a:schemeClr val="tx2"/>
                </a:solidFill>
              </a:rPr>
              <a:t> </a:t>
            </a:r>
            <a:r>
              <a:rPr lang="en-US" sz="1800" dirty="0" err="1">
                <a:solidFill>
                  <a:schemeClr val="tx2"/>
                </a:solidFill>
              </a:rPr>
              <a:t>baixa</a:t>
            </a:r>
            <a:r>
              <a:rPr lang="en-US" sz="1800" dirty="0">
                <a:solidFill>
                  <a:schemeClr val="tx2"/>
                </a:solidFill>
              </a:rPr>
              <a:t> </a:t>
            </a:r>
            <a:r>
              <a:rPr lang="en-US" sz="1800" dirty="0" err="1">
                <a:solidFill>
                  <a:schemeClr val="tx2"/>
                </a:solidFill>
              </a:rPr>
              <a:t>tensão</a:t>
            </a:r>
            <a:r>
              <a:rPr lang="en-US" sz="1800" dirty="0">
                <a:solidFill>
                  <a:schemeClr val="tx2"/>
                </a:solidFill>
              </a:rPr>
              <a:t>. </a:t>
            </a:r>
            <a:r>
              <a:rPr lang="en-US" sz="1800" dirty="0" err="1">
                <a:solidFill>
                  <a:schemeClr val="tx2"/>
                </a:solidFill>
              </a:rPr>
              <a:t>Possui</a:t>
            </a:r>
            <a:r>
              <a:rPr lang="en-US" sz="1800" dirty="0">
                <a:solidFill>
                  <a:schemeClr val="tx2"/>
                </a:solidFill>
              </a:rPr>
              <a:t> TCs </a:t>
            </a:r>
            <a:r>
              <a:rPr lang="en-US" sz="1800" dirty="0" err="1">
                <a:solidFill>
                  <a:schemeClr val="tx2"/>
                </a:solidFill>
              </a:rPr>
              <a:t>internamente</a:t>
            </a:r>
            <a:r>
              <a:rPr lang="en-US" sz="1800" dirty="0">
                <a:solidFill>
                  <a:schemeClr val="tx2"/>
                </a:solidFill>
              </a:rPr>
              <a:t>, </a:t>
            </a:r>
            <a:r>
              <a:rPr lang="en-US" sz="1800" dirty="0" err="1">
                <a:solidFill>
                  <a:schemeClr val="tx2"/>
                </a:solidFill>
              </a:rPr>
              <a:t>os</a:t>
            </a:r>
            <a:r>
              <a:rPr lang="en-US" sz="1800" dirty="0">
                <a:solidFill>
                  <a:schemeClr val="tx2"/>
                </a:solidFill>
              </a:rPr>
              <a:t> </a:t>
            </a:r>
            <a:r>
              <a:rPr lang="en-US" sz="1800" dirty="0" err="1">
                <a:solidFill>
                  <a:schemeClr val="tx2"/>
                </a:solidFill>
              </a:rPr>
              <a:t>chamados</a:t>
            </a:r>
            <a:r>
              <a:rPr lang="en-US" sz="1800" dirty="0">
                <a:solidFill>
                  <a:schemeClr val="tx2"/>
                </a:solidFill>
              </a:rPr>
              <a:t> TC´s de </a:t>
            </a:r>
            <a:r>
              <a:rPr lang="en-US" sz="1800" dirty="0" err="1">
                <a:solidFill>
                  <a:schemeClr val="tx2"/>
                </a:solidFill>
              </a:rPr>
              <a:t>bucha</a:t>
            </a:r>
            <a:r>
              <a:rPr lang="en-US" sz="1800" dirty="0">
                <a:solidFill>
                  <a:schemeClr val="tx2"/>
                </a:solidFill>
              </a:rPr>
              <a:t>.</a:t>
            </a:r>
          </a:p>
          <a:p>
            <a:endParaRPr lang="en-US" sz="1800" dirty="0">
              <a:solidFill>
                <a:schemeClr val="tx2"/>
              </a:solidFill>
            </a:endParaRPr>
          </a:p>
          <a:p>
            <a:r>
              <a:rPr lang="en-US" sz="1800" dirty="0" err="1">
                <a:solidFill>
                  <a:schemeClr val="tx2"/>
                </a:solidFill>
              </a:rPr>
              <a:t>Observação</a:t>
            </a:r>
            <a:r>
              <a:rPr lang="en-US" sz="1800" dirty="0">
                <a:solidFill>
                  <a:schemeClr val="tx2"/>
                </a:solidFill>
              </a:rPr>
              <a:t>: </a:t>
            </a:r>
            <a:r>
              <a:rPr lang="en-US" sz="1800" dirty="0" err="1">
                <a:solidFill>
                  <a:schemeClr val="tx2"/>
                </a:solidFill>
              </a:rPr>
              <a:t>Identificamos</a:t>
            </a:r>
            <a:r>
              <a:rPr lang="en-US" sz="1800" dirty="0">
                <a:solidFill>
                  <a:schemeClr val="tx2"/>
                </a:solidFill>
              </a:rPr>
              <a:t> a </a:t>
            </a:r>
            <a:r>
              <a:rPr lang="en-US" sz="1800" dirty="0" err="1">
                <a:solidFill>
                  <a:schemeClr val="tx2"/>
                </a:solidFill>
              </a:rPr>
              <a:t>fase</a:t>
            </a:r>
            <a:r>
              <a:rPr lang="en-US" sz="1800" dirty="0">
                <a:solidFill>
                  <a:schemeClr val="tx2"/>
                </a:solidFill>
              </a:rPr>
              <a:t> A </a:t>
            </a:r>
            <a:r>
              <a:rPr lang="en-US" sz="1800" dirty="0" err="1">
                <a:solidFill>
                  <a:schemeClr val="tx2"/>
                </a:solidFill>
              </a:rPr>
              <a:t>por</a:t>
            </a:r>
            <a:r>
              <a:rPr lang="en-US" sz="1800" dirty="0">
                <a:solidFill>
                  <a:schemeClr val="tx2"/>
                </a:solidFill>
              </a:rPr>
              <a:t> sempre </a:t>
            </a:r>
            <a:r>
              <a:rPr lang="en-US" sz="1800" dirty="0" err="1">
                <a:solidFill>
                  <a:schemeClr val="tx2"/>
                </a:solidFill>
              </a:rPr>
              <a:t>estar</a:t>
            </a:r>
            <a:r>
              <a:rPr lang="en-US" sz="1800" dirty="0">
                <a:solidFill>
                  <a:schemeClr val="tx2"/>
                </a:solidFill>
              </a:rPr>
              <a:t> </a:t>
            </a:r>
            <a:r>
              <a:rPr lang="en-US" sz="1800" dirty="0" err="1">
                <a:solidFill>
                  <a:schemeClr val="tx2"/>
                </a:solidFill>
              </a:rPr>
              <a:t>ao</a:t>
            </a:r>
            <a:r>
              <a:rPr lang="en-US" sz="1800" dirty="0">
                <a:solidFill>
                  <a:schemeClr val="tx2"/>
                </a:solidFill>
              </a:rPr>
              <a:t> </a:t>
            </a:r>
            <a:r>
              <a:rPr lang="en-US" sz="1800" dirty="0" err="1">
                <a:solidFill>
                  <a:schemeClr val="tx2"/>
                </a:solidFill>
              </a:rPr>
              <a:t>lado</a:t>
            </a:r>
            <a:r>
              <a:rPr lang="en-US" sz="1800" dirty="0">
                <a:solidFill>
                  <a:schemeClr val="tx2"/>
                </a:solidFill>
              </a:rPr>
              <a:t> do TC de neutron, </a:t>
            </a:r>
            <a:r>
              <a:rPr lang="en-US" sz="1800" dirty="0" err="1">
                <a:solidFill>
                  <a:schemeClr val="tx2"/>
                </a:solidFill>
              </a:rPr>
              <a:t>ou</a:t>
            </a:r>
            <a:r>
              <a:rPr lang="en-US" sz="1800" dirty="0">
                <a:solidFill>
                  <a:schemeClr val="tx2"/>
                </a:solidFill>
              </a:rPr>
              <a:t> X0.</a:t>
            </a:r>
          </a:p>
        </p:txBody>
      </p:sp>
      <p:sp>
        <p:nvSpPr>
          <p:cNvPr id="18" name="Rectangle 17">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5352" y="0"/>
            <a:ext cx="594664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45352" y="0"/>
            <a:ext cx="59436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Espaço Reservado para Conteúdo 6" descr="Uma imagem contendo barco, motor&#10;&#10;Descrição gerada automaticamente">
            <a:extLst>
              <a:ext uri="{FF2B5EF4-FFF2-40B4-BE49-F238E27FC236}">
                <a16:creationId xmlns:a16="http://schemas.microsoft.com/office/drawing/2014/main" id="{77B5FD4B-7DAB-4D28-1897-5CF69FE664EF}"/>
              </a:ext>
            </a:extLst>
          </p:cNvPr>
          <p:cNvPicPr>
            <a:picLocks noChangeAspect="1"/>
          </p:cNvPicPr>
          <p:nvPr/>
        </p:nvPicPr>
        <p:blipFill rotWithShape="1">
          <a:blip r:embed="rId3">
            <a:extLst>
              <a:ext uri="{28A0092B-C50C-407E-A947-70E740481C1C}">
                <a14:useLocalDpi xmlns:a14="http://schemas.microsoft.com/office/drawing/2010/main" val="0"/>
              </a:ext>
            </a:extLst>
          </a:blip>
          <a:srcRect l="38521" r="23258"/>
          <a:stretch/>
        </p:blipFill>
        <p:spPr>
          <a:xfrm>
            <a:off x="6858001" y="567942"/>
            <a:ext cx="4724400" cy="5716862"/>
          </a:xfrm>
          <a:prstGeom prst="rect">
            <a:avLst/>
          </a:prstGeom>
        </p:spPr>
      </p:pic>
      <p:sp>
        <p:nvSpPr>
          <p:cNvPr id="4" name="Espaço Reservado para Rodapé 3">
            <a:extLst>
              <a:ext uri="{FF2B5EF4-FFF2-40B4-BE49-F238E27FC236}">
                <a16:creationId xmlns:a16="http://schemas.microsoft.com/office/drawing/2014/main" id="{47089EF1-DC6B-DC67-E9B4-D17897BBA789}"/>
              </a:ext>
            </a:extLst>
          </p:cNvPr>
          <p:cNvSpPr>
            <a:spLocks noGrp="1"/>
          </p:cNvSpPr>
          <p:nvPr>
            <p:ph type="ftr" sz="quarter" idx="11"/>
          </p:nvPr>
        </p:nvSpPr>
        <p:spPr>
          <a:xfrm>
            <a:off x="6858000" y="6356350"/>
            <a:ext cx="4114800" cy="365125"/>
          </a:xfrm>
        </p:spPr>
        <p:txBody>
          <a:bodyPr>
            <a:normAutofit/>
          </a:bodyPr>
          <a:lstStyle/>
          <a:p>
            <a:pPr algn="l">
              <a:spcAft>
                <a:spcPts val="600"/>
              </a:spcAft>
            </a:pPr>
            <a:r>
              <a:rPr lang="en-US"/>
              <a:t>Subestações elétricas</a:t>
            </a:r>
          </a:p>
        </p:txBody>
      </p:sp>
      <p:sp>
        <p:nvSpPr>
          <p:cNvPr id="5" name="Espaço Reservado para Número de Slide 4">
            <a:extLst>
              <a:ext uri="{FF2B5EF4-FFF2-40B4-BE49-F238E27FC236}">
                <a16:creationId xmlns:a16="http://schemas.microsoft.com/office/drawing/2014/main" id="{BA16FF68-5AA4-11DC-2BE6-CF874BF25398}"/>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smtClean="0"/>
              <a:pPr>
                <a:spcAft>
                  <a:spcPts val="600"/>
                </a:spcAft>
              </a:pPr>
              <a:t>43</a:t>
            </a:fld>
            <a:endParaRPr lang="en-US"/>
          </a:p>
        </p:txBody>
      </p:sp>
    </p:spTree>
    <p:extLst>
      <p:ext uri="{BB962C8B-B14F-4D97-AF65-F5344CB8AC3E}">
        <p14:creationId xmlns:p14="http://schemas.microsoft.com/office/powerpoint/2010/main" val="1067404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9" name="Rectangle 2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8135A9D0-B19C-A83B-6446-2D8AD12DE4EE}"/>
              </a:ext>
            </a:extLst>
          </p:cNvPr>
          <p:cNvSpPr>
            <a:spLocks noGrp="1"/>
          </p:cNvSpPr>
          <p:nvPr>
            <p:ph type="title"/>
          </p:nvPr>
        </p:nvSpPr>
        <p:spPr>
          <a:xfrm>
            <a:off x="838200" y="513189"/>
            <a:ext cx="5797883" cy="2667000"/>
          </a:xfrm>
        </p:spPr>
        <p:txBody>
          <a:bodyPr vert="horz" lIns="91440" tIns="45720" rIns="91440" bIns="45720" rtlCol="0" anchor="b">
            <a:normAutofit/>
          </a:bodyPr>
          <a:lstStyle/>
          <a:p>
            <a:r>
              <a:rPr lang="en-US">
                <a:solidFill>
                  <a:schemeClr val="tx2"/>
                </a:solidFill>
              </a:rPr>
              <a:t>Para raios do trafo</a:t>
            </a:r>
          </a:p>
        </p:txBody>
      </p:sp>
      <p:sp>
        <p:nvSpPr>
          <p:cNvPr id="11" name="Content Placeholder 10">
            <a:extLst>
              <a:ext uri="{FF2B5EF4-FFF2-40B4-BE49-F238E27FC236}">
                <a16:creationId xmlns:a16="http://schemas.microsoft.com/office/drawing/2014/main" id="{F7CB4EF5-5375-416E-8754-F09577BEB83A}"/>
              </a:ext>
            </a:extLst>
          </p:cNvPr>
          <p:cNvSpPr>
            <a:spLocks noGrp="1"/>
          </p:cNvSpPr>
          <p:nvPr>
            <p:ph idx="1"/>
          </p:nvPr>
        </p:nvSpPr>
        <p:spPr>
          <a:xfrm>
            <a:off x="838200" y="3408788"/>
            <a:ext cx="5797882" cy="1785690"/>
          </a:xfrm>
        </p:spPr>
        <p:txBody>
          <a:bodyPr vert="horz" lIns="91440" tIns="45720" rIns="91440" bIns="45720" rtlCol="0" anchor="t">
            <a:normAutofit/>
          </a:bodyPr>
          <a:lstStyle/>
          <a:p>
            <a:pPr marL="0" indent="0">
              <a:buNone/>
            </a:pPr>
            <a:r>
              <a:rPr lang="en-US" sz="2200">
                <a:solidFill>
                  <a:schemeClr val="tx2"/>
                </a:solidFill>
              </a:rPr>
              <a:t>Responsáveis por ajudar na proteção do Transformador.</a:t>
            </a:r>
          </a:p>
        </p:txBody>
      </p:sp>
      <p:pic>
        <p:nvPicPr>
          <p:cNvPr id="7" name="Espaço Reservado para Conteúdo 6" descr="Uma imagem contendo ao ar livre, edifício, navio, grande&#10;&#10;Descrição gerada automaticamente">
            <a:extLst>
              <a:ext uri="{FF2B5EF4-FFF2-40B4-BE49-F238E27FC236}">
                <a16:creationId xmlns:a16="http://schemas.microsoft.com/office/drawing/2014/main" id="{8D0E2C47-D7EF-0FCD-47C8-FD305A582AE2}"/>
              </a:ext>
            </a:extLst>
          </p:cNvPr>
          <p:cNvPicPr>
            <a:picLocks noChangeAspect="1"/>
          </p:cNvPicPr>
          <p:nvPr/>
        </p:nvPicPr>
        <p:blipFill rotWithShape="1">
          <a:blip r:embed="rId3">
            <a:extLst>
              <a:ext uri="{28A0092B-C50C-407E-A947-70E740481C1C}">
                <a14:useLocalDpi xmlns:a14="http://schemas.microsoft.com/office/drawing/2010/main" val="0"/>
              </a:ext>
            </a:extLst>
          </a:blip>
          <a:srcRect l="32252" r="26897" b="-1"/>
          <a:stretch/>
        </p:blipFill>
        <p:spPr>
          <a:xfrm>
            <a:off x="7162800" y="10"/>
            <a:ext cx="5029200" cy="5693802"/>
          </a:xfrm>
          <a:prstGeom prst="rect">
            <a:avLst/>
          </a:prstGeom>
        </p:spPr>
      </p:pic>
      <p:sp>
        <p:nvSpPr>
          <p:cNvPr id="33" name="Rectangle 32">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Espaço Reservado para Rodapé 3">
            <a:extLst>
              <a:ext uri="{FF2B5EF4-FFF2-40B4-BE49-F238E27FC236}">
                <a16:creationId xmlns:a16="http://schemas.microsoft.com/office/drawing/2014/main" id="{569DBD90-5B5A-B978-9256-FFC78E35D61B}"/>
              </a:ext>
            </a:extLst>
          </p:cNvPr>
          <p:cNvSpPr>
            <a:spLocks noGrp="1"/>
          </p:cNvSpPr>
          <p:nvPr>
            <p:ph type="ftr" sz="quarter" idx="11"/>
          </p:nvPr>
        </p:nvSpPr>
        <p:spPr>
          <a:xfrm>
            <a:off x="4393403" y="6327648"/>
            <a:ext cx="3408243" cy="365125"/>
          </a:xfrm>
        </p:spPr>
        <p:txBody>
          <a:bodyPr vert="horz" lIns="91440" tIns="45720" rIns="91440" bIns="45720" rtlCol="0" anchor="ctr">
            <a:normAutofit/>
          </a:bodyPr>
          <a:lstStyle/>
          <a:p>
            <a:pPr>
              <a:spcAft>
                <a:spcPts val="600"/>
              </a:spcAft>
            </a:pPr>
            <a:r>
              <a:rPr lang="en-US" kern="1200">
                <a:solidFill>
                  <a:schemeClr val="bg1">
                    <a:alpha val="60000"/>
                  </a:schemeClr>
                </a:solidFill>
                <a:latin typeface="+mn-lt"/>
                <a:ea typeface="+mn-ea"/>
                <a:cs typeface="+mn-cs"/>
              </a:rPr>
              <a:t>Subestações elétricas</a:t>
            </a:r>
          </a:p>
        </p:txBody>
      </p:sp>
      <p:sp>
        <p:nvSpPr>
          <p:cNvPr id="5" name="Espaço Reservado para Número de Slide 4">
            <a:extLst>
              <a:ext uri="{FF2B5EF4-FFF2-40B4-BE49-F238E27FC236}">
                <a16:creationId xmlns:a16="http://schemas.microsoft.com/office/drawing/2014/main" id="{1D6990A1-B12E-1888-05D1-62DBF24EBAA9}"/>
              </a:ext>
            </a:extLst>
          </p:cNvPr>
          <p:cNvSpPr>
            <a:spLocks noGrp="1"/>
          </p:cNvSpPr>
          <p:nvPr>
            <p:ph type="sldNum" sz="quarter" idx="12"/>
          </p:nvPr>
        </p:nvSpPr>
        <p:spPr>
          <a:xfrm>
            <a:off x="8610600" y="6327648"/>
            <a:ext cx="2743200" cy="365125"/>
          </a:xfrm>
        </p:spPr>
        <p:txBody>
          <a:bodyPr vert="horz" lIns="91440" tIns="45720" rIns="91440" bIns="45720" rtlCol="0" anchor="ctr">
            <a:normAutofit/>
          </a:bodyPr>
          <a:lstStyle/>
          <a:p>
            <a:pPr>
              <a:spcAft>
                <a:spcPts val="600"/>
              </a:spcAft>
            </a:pPr>
            <a:fld id="{73B850FF-6169-4056-8077-06FFA93A5366}" type="slidenum">
              <a:rPr lang="en-US" smtClean="0"/>
              <a:pPr>
                <a:spcAft>
                  <a:spcPts val="600"/>
                </a:spcAft>
              </a:pPr>
              <a:t>44</a:t>
            </a:fld>
            <a:endParaRPr lang="en-US"/>
          </a:p>
        </p:txBody>
      </p:sp>
    </p:spTree>
    <p:extLst>
      <p:ext uri="{BB962C8B-B14F-4D97-AF65-F5344CB8AC3E}">
        <p14:creationId xmlns:p14="http://schemas.microsoft.com/office/powerpoint/2010/main" val="1913006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07E4FE-0CAF-100B-1997-C7BA87F50085}"/>
              </a:ext>
            </a:extLst>
          </p:cNvPr>
          <p:cNvSpPr>
            <a:spLocks noGrp="1"/>
          </p:cNvSpPr>
          <p:nvPr>
            <p:ph type="title"/>
          </p:nvPr>
        </p:nvSpPr>
        <p:spPr/>
        <p:txBody>
          <a:bodyPr/>
          <a:lstStyle/>
          <a:p>
            <a:r>
              <a:rPr lang="pt-BR" dirty="0"/>
              <a:t>Construção de um </a:t>
            </a:r>
            <a:r>
              <a:rPr lang="pt-BR" dirty="0" err="1"/>
              <a:t>trafo</a:t>
            </a:r>
            <a:endParaRPr lang="pt-BR" dirty="0"/>
          </a:p>
        </p:txBody>
      </p:sp>
      <p:pic>
        <p:nvPicPr>
          <p:cNvPr id="7" name="Espaço Reservado para Conteúdo 6">
            <a:extLst>
              <a:ext uri="{FF2B5EF4-FFF2-40B4-BE49-F238E27FC236}">
                <a16:creationId xmlns:a16="http://schemas.microsoft.com/office/drawing/2014/main" id="{CA563382-6376-66D2-A646-5F8B411168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5739" y="1691323"/>
            <a:ext cx="8106461" cy="4554952"/>
          </a:xfrm>
        </p:spPr>
      </p:pic>
      <p:sp>
        <p:nvSpPr>
          <p:cNvPr id="4" name="Espaço Reservado para Rodapé 3">
            <a:extLst>
              <a:ext uri="{FF2B5EF4-FFF2-40B4-BE49-F238E27FC236}">
                <a16:creationId xmlns:a16="http://schemas.microsoft.com/office/drawing/2014/main" id="{B0D9BE24-D79D-4607-127D-ED2F2E173E90}"/>
              </a:ext>
            </a:extLst>
          </p:cNvPr>
          <p:cNvSpPr>
            <a:spLocks noGrp="1"/>
          </p:cNvSpPr>
          <p:nvPr>
            <p:ph type="ftr" sz="quarter" idx="11"/>
          </p:nvPr>
        </p:nvSpPr>
        <p:spPr/>
        <p:txBody>
          <a:bodyPr/>
          <a:lstStyle/>
          <a:p>
            <a:r>
              <a:rPr lang="en-US"/>
              <a:t>Subestações elétricas</a:t>
            </a:r>
            <a:endParaRPr lang="en-US" dirty="0"/>
          </a:p>
        </p:txBody>
      </p:sp>
      <p:sp>
        <p:nvSpPr>
          <p:cNvPr id="5" name="Espaço Reservado para Número de Slide 4">
            <a:extLst>
              <a:ext uri="{FF2B5EF4-FFF2-40B4-BE49-F238E27FC236}">
                <a16:creationId xmlns:a16="http://schemas.microsoft.com/office/drawing/2014/main" id="{8B75BD58-EE08-11C0-8EB2-CD699D77A135}"/>
              </a:ext>
            </a:extLst>
          </p:cNvPr>
          <p:cNvSpPr>
            <a:spLocks noGrp="1"/>
          </p:cNvSpPr>
          <p:nvPr>
            <p:ph type="sldNum" sz="quarter" idx="12"/>
          </p:nvPr>
        </p:nvSpPr>
        <p:spPr/>
        <p:txBody>
          <a:bodyPr/>
          <a:lstStyle/>
          <a:p>
            <a:fld id="{73B850FF-6169-4056-8077-06FFA93A5366}" type="slidenum">
              <a:rPr lang="en-US" smtClean="0"/>
              <a:t>45</a:t>
            </a:fld>
            <a:endParaRPr lang="en-US"/>
          </a:p>
        </p:txBody>
      </p:sp>
    </p:spTree>
    <p:extLst>
      <p:ext uri="{BB962C8B-B14F-4D97-AF65-F5344CB8AC3E}">
        <p14:creationId xmlns:p14="http://schemas.microsoft.com/office/powerpoint/2010/main" val="3856177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A28148-94C6-6748-B318-50C1A3A8C7DF}"/>
              </a:ext>
            </a:extLst>
          </p:cNvPr>
          <p:cNvSpPr>
            <a:spLocks noGrp="1"/>
          </p:cNvSpPr>
          <p:nvPr>
            <p:ph type="title"/>
          </p:nvPr>
        </p:nvSpPr>
        <p:spPr/>
        <p:txBody>
          <a:bodyPr/>
          <a:lstStyle/>
          <a:p>
            <a:r>
              <a:rPr lang="pt-BR" dirty="0"/>
              <a:t>Codificação Operacional</a:t>
            </a:r>
          </a:p>
        </p:txBody>
      </p:sp>
      <p:pic>
        <p:nvPicPr>
          <p:cNvPr id="7" name="Espaço Reservado para Conteúdo 6" descr="Desenho de uma placa&#10;&#10;Descrição gerada automaticamente com confiança média">
            <a:extLst>
              <a:ext uri="{FF2B5EF4-FFF2-40B4-BE49-F238E27FC236}">
                <a16:creationId xmlns:a16="http://schemas.microsoft.com/office/drawing/2014/main" id="{6148B430-8572-5869-DDDF-04F88D9283A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202" r="18704"/>
          <a:stretch/>
        </p:blipFill>
        <p:spPr>
          <a:xfrm>
            <a:off x="4936588" y="3398299"/>
            <a:ext cx="3216812" cy="2036131"/>
          </a:xfrm>
        </p:spPr>
      </p:pic>
      <p:sp>
        <p:nvSpPr>
          <p:cNvPr id="4" name="Espaço Reservado para Rodapé 3">
            <a:extLst>
              <a:ext uri="{FF2B5EF4-FFF2-40B4-BE49-F238E27FC236}">
                <a16:creationId xmlns:a16="http://schemas.microsoft.com/office/drawing/2014/main" id="{31F06CF5-C9A1-02CD-45F6-B311D383A47B}"/>
              </a:ext>
            </a:extLst>
          </p:cNvPr>
          <p:cNvSpPr>
            <a:spLocks noGrp="1"/>
          </p:cNvSpPr>
          <p:nvPr>
            <p:ph type="ftr" sz="quarter" idx="11"/>
          </p:nvPr>
        </p:nvSpPr>
        <p:spPr/>
        <p:txBody>
          <a:bodyPr/>
          <a:lstStyle/>
          <a:p>
            <a:r>
              <a:rPr lang="en-US"/>
              <a:t>Subestações elétricas</a:t>
            </a:r>
            <a:endParaRPr lang="en-US" dirty="0"/>
          </a:p>
        </p:txBody>
      </p:sp>
      <p:sp>
        <p:nvSpPr>
          <p:cNvPr id="5" name="Espaço Reservado para Número de Slide 4">
            <a:extLst>
              <a:ext uri="{FF2B5EF4-FFF2-40B4-BE49-F238E27FC236}">
                <a16:creationId xmlns:a16="http://schemas.microsoft.com/office/drawing/2014/main" id="{5AC5BFA1-598B-D1C9-3C23-CCBAFFBA871D}"/>
              </a:ext>
            </a:extLst>
          </p:cNvPr>
          <p:cNvSpPr>
            <a:spLocks noGrp="1"/>
          </p:cNvSpPr>
          <p:nvPr>
            <p:ph type="sldNum" sz="quarter" idx="12"/>
          </p:nvPr>
        </p:nvSpPr>
        <p:spPr/>
        <p:txBody>
          <a:bodyPr/>
          <a:lstStyle/>
          <a:p>
            <a:fld id="{73B850FF-6169-4056-8077-06FFA93A5366}" type="slidenum">
              <a:rPr lang="en-US" smtClean="0"/>
              <a:t>46</a:t>
            </a:fld>
            <a:endParaRPr lang="en-US"/>
          </a:p>
        </p:txBody>
      </p:sp>
      <p:pic>
        <p:nvPicPr>
          <p:cNvPr id="9" name="Imagem 8" descr="Uma imagem contendo Texto&#10;&#10;Descrição gerada automaticamente">
            <a:extLst>
              <a:ext uri="{FF2B5EF4-FFF2-40B4-BE49-F238E27FC236}">
                <a16:creationId xmlns:a16="http://schemas.microsoft.com/office/drawing/2014/main" id="{C1C4E4EE-5A7B-88E6-B550-70F228A14A60}"/>
              </a:ext>
            </a:extLst>
          </p:cNvPr>
          <p:cNvPicPr>
            <a:picLocks noChangeAspect="1"/>
          </p:cNvPicPr>
          <p:nvPr/>
        </p:nvPicPr>
        <p:blipFill rotWithShape="1">
          <a:blip r:embed="rId3">
            <a:extLst>
              <a:ext uri="{28A0092B-C50C-407E-A947-70E740481C1C}">
                <a14:useLocalDpi xmlns:a14="http://schemas.microsoft.com/office/drawing/2010/main" val="0"/>
              </a:ext>
            </a:extLst>
          </a:blip>
          <a:srcRect r="18390"/>
          <a:stretch/>
        </p:blipFill>
        <p:spPr>
          <a:xfrm>
            <a:off x="5695344" y="5629896"/>
            <a:ext cx="1881860" cy="1037656"/>
          </a:xfrm>
          <a:prstGeom prst="rect">
            <a:avLst/>
          </a:prstGeom>
        </p:spPr>
      </p:pic>
      <p:pic>
        <p:nvPicPr>
          <p:cNvPr id="11" name="Imagem 10">
            <a:extLst>
              <a:ext uri="{FF2B5EF4-FFF2-40B4-BE49-F238E27FC236}">
                <a16:creationId xmlns:a16="http://schemas.microsoft.com/office/drawing/2014/main" id="{9C1BE977-11BE-A4D2-C8AC-1A48F26C7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5344" y="1517012"/>
            <a:ext cx="2421920" cy="1089864"/>
          </a:xfrm>
          <a:prstGeom prst="rect">
            <a:avLst/>
          </a:prstGeom>
        </p:spPr>
      </p:pic>
      <p:pic>
        <p:nvPicPr>
          <p:cNvPr id="13" name="Imagem 12" descr="Uma imagem contendo edifício, porta, velho, placa&#10;&#10;Descrição gerada automaticamente">
            <a:extLst>
              <a:ext uri="{FF2B5EF4-FFF2-40B4-BE49-F238E27FC236}">
                <a16:creationId xmlns:a16="http://schemas.microsoft.com/office/drawing/2014/main" id="{EEC99019-1664-D04A-6F27-5F8ACDBE730A}"/>
              </a:ext>
            </a:extLst>
          </p:cNvPr>
          <p:cNvPicPr>
            <a:picLocks noChangeAspect="1"/>
          </p:cNvPicPr>
          <p:nvPr/>
        </p:nvPicPr>
        <p:blipFill rotWithShape="1">
          <a:blip r:embed="rId5">
            <a:extLst>
              <a:ext uri="{28A0092B-C50C-407E-A947-70E740481C1C}">
                <a14:useLocalDpi xmlns:a14="http://schemas.microsoft.com/office/drawing/2010/main" val="0"/>
              </a:ext>
            </a:extLst>
          </a:blip>
          <a:srcRect l="11936" t="-981" r="25054" b="981"/>
          <a:stretch/>
        </p:blipFill>
        <p:spPr>
          <a:xfrm>
            <a:off x="8829249" y="4611831"/>
            <a:ext cx="2851052" cy="2036131"/>
          </a:xfrm>
          <a:prstGeom prst="rect">
            <a:avLst/>
          </a:prstGeom>
        </p:spPr>
      </p:pic>
      <p:pic>
        <p:nvPicPr>
          <p:cNvPr id="15" name="Imagem 14" descr="Uma imagem contendo objeto, relógio, medidor&#10;&#10;Descrição gerada automaticamente">
            <a:extLst>
              <a:ext uri="{FF2B5EF4-FFF2-40B4-BE49-F238E27FC236}">
                <a16:creationId xmlns:a16="http://schemas.microsoft.com/office/drawing/2014/main" id="{51C33CC4-C581-2323-823C-3466F22E19E4}"/>
              </a:ext>
            </a:extLst>
          </p:cNvPr>
          <p:cNvPicPr>
            <a:picLocks noChangeAspect="1"/>
          </p:cNvPicPr>
          <p:nvPr/>
        </p:nvPicPr>
        <p:blipFill rotWithShape="1">
          <a:blip r:embed="rId6">
            <a:extLst>
              <a:ext uri="{28A0092B-C50C-407E-A947-70E740481C1C}">
                <a14:useLocalDpi xmlns:a14="http://schemas.microsoft.com/office/drawing/2010/main" val="0"/>
              </a:ext>
            </a:extLst>
          </a:blip>
          <a:srcRect l="13263" t="2810" r="22557" b="-2810"/>
          <a:stretch/>
        </p:blipFill>
        <p:spPr>
          <a:xfrm>
            <a:off x="8589778" y="1231326"/>
            <a:ext cx="3090523" cy="2166973"/>
          </a:xfrm>
          <a:prstGeom prst="rect">
            <a:avLst/>
          </a:prstGeom>
        </p:spPr>
      </p:pic>
      <p:pic>
        <p:nvPicPr>
          <p:cNvPr id="17" name="Imagem 16" descr="Desenho de uma placa&#10;&#10;Descrição gerada automaticamente com confiança baixa">
            <a:extLst>
              <a:ext uri="{FF2B5EF4-FFF2-40B4-BE49-F238E27FC236}">
                <a16:creationId xmlns:a16="http://schemas.microsoft.com/office/drawing/2014/main" id="{9FEC5770-BA1D-9B71-97D5-D921832C3E3F}"/>
              </a:ext>
            </a:extLst>
          </p:cNvPr>
          <p:cNvPicPr>
            <a:picLocks noChangeAspect="1"/>
          </p:cNvPicPr>
          <p:nvPr/>
        </p:nvPicPr>
        <p:blipFill rotWithShape="1">
          <a:blip r:embed="rId7">
            <a:extLst>
              <a:ext uri="{28A0092B-C50C-407E-A947-70E740481C1C}">
                <a14:useLocalDpi xmlns:a14="http://schemas.microsoft.com/office/drawing/2010/main" val="0"/>
              </a:ext>
            </a:extLst>
          </a:blip>
          <a:srcRect l="12089" t="8799" r="24756"/>
          <a:stretch/>
        </p:blipFill>
        <p:spPr>
          <a:xfrm>
            <a:off x="957997" y="1791646"/>
            <a:ext cx="2039815" cy="1325564"/>
          </a:xfrm>
          <a:prstGeom prst="rect">
            <a:avLst/>
          </a:prstGeom>
        </p:spPr>
      </p:pic>
      <p:pic>
        <p:nvPicPr>
          <p:cNvPr id="19" name="Imagem 18" descr="Uma imagem contendo edifício, ao ar livre, placa, rua&#10;&#10;Descrição gerada automaticamente">
            <a:extLst>
              <a:ext uri="{FF2B5EF4-FFF2-40B4-BE49-F238E27FC236}">
                <a16:creationId xmlns:a16="http://schemas.microsoft.com/office/drawing/2014/main" id="{76599DBB-422F-4E1E-A516-B1B17B5674F1}"/>
              </a:ext>
            </a:extLst>
          </p:cNvPr>
          <p:cNvPicPr>
            <a:picLocks noChangeAspect="1"/>
          </p:cNvPicPr>
          <p:nvPr/>
        </p:nvPicPr>
        <p:blipFill rotWithShape="1">
          <a:blip r:embed="rId8">
            <a:extLst>
              <a:ext uri="{28A0092B-C50C-407E-A947-70E740481C1C}">
                <a14:useLocalDpi xmlns:a14="http://schemas.microsoft.com/office/drawing/2010/main" val="0"/>
              </a:ext>
            </a:extLst>
          </a:blip>
          <a:srcRect l="14878" r="22732"/>
          <a:stretch/>
        </p:blipFill>
        <p:spPr>
          <a:xfrm>
            <a:off x="957997" y="3597363"/>
            <a:ext cx="3656801" cy="2637543"/>
          </a:xfrm>
          <a:prstGeom prst="rect">
            <a:avLst/>
          </a:prstGeom>
        </p:spPr>
      </p:pic>
    </p:spTree>
    <p:extLst>
      <p:ext uri="{BB962C8B-B14F-4D97-AF65-F5344CB8AC3E}">
        <p14:creationId xmlns:p14="http://schemas.microsoft.com/office/powerpoint/2010/main" val="529119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9F16AE-212E-E79C-C725-E21058867694}"/>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5C63508C-1589-42F8-26C2-54DB5534B153}"/>
              </a:ext>
            </a:extLst>
          </p:cNvPr>
          <p:cNvSpPr>
            <a:spLocks noGrp="1"/>
          </p:cNvSpPr>
          <p:nvPr>
            <p:ph idx="1"/>
          </p:nvPr>
        </p:nvSpPr>
        <p:spPr/>
        <p:txBody>
          <a:bodyPr>
            <a:normAutofit lnSpcReduction="10000"/>
          </a:bodyPr>
          <a:lstStyle/>
          <a:p>
            <a:pPr marL="0" indent="0">
              <a:buNone/>
            </a:pPr>
            <a:r>
              <a:rPr lang="pt-BR" dirty="0"/>
              <a:t>Caracteres: 1º 2º 3º 4º 5º 6º 7º</a:t>
            </a:r>
          </a:p>
          <a:p>
            <a:pPr marL="0" indent="0">
              <a:buNone/>
            </a:pPr>
            <a:r>
              <a:rPr lang="pt-BR" dirty="0"/>
              <a:t>1º </a:t>
            </a:r>
            <a:r>
              <a:rPr lang="pt-BR" dirty="0" err="1"/>
              <a:t>caracter</a:t>
            </a:r>
            <a:r>
              <a:rPr lang="pt-BR" dirty="0"/>
              <a:t> : identifica o tipo de componente: 0 – Gerador, Transformador de Força e Aterramento, Barramento, Capacitores, Regulador de Tensão, Linhas de Transmissão e Distribuição, componente não interruptor. 1 – Disjuntor 2 – </a:t>
            </a:r>
            <a:r>
              <a:rPr lang="pt-BR" dirty="0" err="1"/>
              <a:t>Religador</a:t>
            </a:r>
            <a:r>
              <a:rPr lang="pt-BR" dirty="0"/>
              <a:t> 3 – Chave Seccionadora 4 – Chave Fusível 5 – Chave em abertura em carga (chave a óleo) 6 – Chave Seccionadora de Aterramento Rápido 7 – Transformador de Corrente 8 – Transformador de Potencial 9 – </a:t>
            </a:r>
            <a:r>
              <a:rPr lang="pt-BR" dirty="0" err="1"/>
              <a:t>Pára-raios</a:t>
            </a:r>
            <a:endParaRPr lang="pt-BR" dirty="0"/>
          </a:p>
        </p:txBody>
      </p:sp>
      <p:sp>
        <p:nvSpPr>
          <p:cNvPr id="4" name="Espaço Reservado para Rodapé 3">
            <a:extLst>
              <a:ext uri="{FF2B5EF4-FFF2-40B4-BE49-F238E27FC236}">
                <a16:creationId xmlns:a16="http://schemas.microsoft.com/office/drawing/2014/main" id="{18695C86-4099-C68E-E47C-53130645D821}"/>
              </a:ext>
            </a:extLst>
          </p:cNvPr>
          <p:cNvSpPr>
            <a:spLocks noGrp="1"/>
          </p:cNvSpPr>
          <p:nvPr>
            <p:ph type="ftr" sz="quarter" idx="11"/>
          </p:nvPr>
        </p:nvSpPr>
        <p:spPr/>
        <p:txBody>
          <a:bodyPr/>
          <a:lstStyle/>
          <a:p>
            <a:r>
              <a:rPr lang="en-US"/>
              <a:t>Subestações elétricas</a:t>
            </a:r>
            <a:endParaRPr lang="en-US" dirty="0"/>
          </a:p>
        </p:txBody>
      </p:sp>
      <p:sp>
        <p:nvSpPr>
          <p:cNvPr id="5" name="Espaço Reservado para Número de Slide 4">
            <a:extLst>
              <a:ext uri="{FF2B5EF4-FFF2-40B4-BE49-F238E27FC236}">
                <a16:creationId xmlns:a16="http://schemas.microsoft.com/office/drawing/2014/main" id="{C05AFD3E-56E8-39CF-798A-F17366B64572}"/>
              </a:ext>
            </a:extLst>
          </p:cNvPr>
          <p:cNvSpPr>
            <a:spLocks noGrp="1"/>
          </p:cNvSpPr>
          <p:nvPr>
            <p:ph type="sldNum" sz="quarter" idx="12"/>
          </p:nvPr>
        </p:nvSpPr>
        <p:spPr/>
        <p:txBody>
          <a:bodyPr/>
          <a:lstStyle/>
          <a:p>
            <a:fld id="{73B850FF-6169-4056-8077-06FFA93A5366}" type="slidenum">
              <a:rPr lang="en-US" smtClean="0"/>
              <a:t>47</a:t>
            </a:fld>
            <a:endParaRPr lang="en-US"/>
          </a:p>
        </p:txBody>
      </p:sp>
    </p:spTree>
    <p:extLst>
      <p:ext uri="{BB962C8B-B14F-4D97-AF65-F5344CB8AC3E}">
        <p14:creationId xmlns:p14="http://schemas.microsoft.com/office/powerpoint/2010/main" val="1007230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8" name="Picture 17">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2" name="Título 1">
            <a:extLst>
              <a:ext uri="{FF2B5EF4-FFF2-40B4-BE49-F238E27FC236}">
                <a16:creationId xmlns:a16="http://schemas.microsoft.com/office/drawing/2014/main" id="{3BBC07DB-85F4-76BF-AB99-C375698466B8}"/>
              </a:ext>
            </a:extLst>
          </p:cNvPr>
          <p:cNvSpPr>
            <a:spLocks noGrp="1"/>
          </p:cNvSpPr>
          <p:nvPr>
            <p:ph type="title"/>
          </p:nvPr>
        </p:nvSpPr>
        <p:spPr>
          <a:xfrm>
            <a:off x="838200" y="559813"/>
            <a:ext cx="5638800" cy="1573786"/>
          </a:xfrm>
        </p:spPr>
        <p:txBody>
          <a:bodyPr>
            <a:normAutofit/>
          </a:bodyPr>
          <a:lstStyle/>
          <a:p>
            <a:r>
              <a:rPr lang="pt-BR">
                <a:solidFill>
                  <a:schemeClr val="tx2"/>
                </a:solidFill>
              </a:rPr>
              <a:t>Parede corta fogo</a:t>
            </a:r>
          </a:p>
        </p:txBody>
      </p:sp>
      <p:sp>
        <p:nvSpPr>
          <p:cNvPr id="11" name="Content Placeholder 10">
            <a:extLst>
              <a:ext uri="{FF2B5EF4-FFF2-40B4-BE49-F238E27FC236}">
                <a16:creationId xmlns:a16="http://schemas.microsoft.com/office/drawing/2014/main" id="{D486FF7D-C1D2-41C0-9970-889DE7A8CECF}"/>
              </a:ext>
            </a:extLst>
          </p:cNvPr>
          <p:cNvSpPr>
            <a:spLocks noGrp="1"/>
          </p:cNvSpPr>
          <p:nvPr>
            <p:ph idx="1"/>
          </p:nvPr>
        </p:nvSpPr>
        <p:spPr>
          <a:xfrm>
            <a:off x="6687160" y="559814"/>
            <a:ext cx="4633486" cy="1573786"/>
          </a:xfrm>
        </p:spPr>
        <p:txBody>
          <a:bodyPr>
            <a:normAutofit/>
          </a:bodyPr>
          <a:lstStyle/>
          <a:p>
            <a:r>
              <a:rPr lang="en-US" sz="1800" dirty="0" err="1">
                <a:solidFill>
                  <a:schemeClr val="tx2"/>
                </a:solidFill>
              </a:rPr>
              <a:t>Responsável</a:t>
            </a:r>
            <a:r>
              <a:rPr lang="en-US" sz="1800" dirty="0">
                <a:solidFill>
                  <a:schemeClr val="tx2"/>
                </a:solidFill>
              </a:rPr>
              <a:t> </a:t>
            </a:r>
            <a:r>
              <a:rPr lang="en-US" sz="1800" dirty="0" err="1">
                <a:solidFill>
                  <a:schemeClr val="tx2"/>
                </a:solidFill>
              </a:rPr>
              <a:t>por</a:t>
            </a:r>
            <a:r>
              <a:rPr lang="en-US" sz="1800" dirty="0">
                <a:solidFill>
                  <a:schemeClr val="tx2"/>
                </a:solidFill>
              </a:rPr>
              <a:t> </a:t>
            </a:r>
            <a:r>
              <a:rPr lang="en-US" sz="1800" dirty="0" err="1">
                <a:solidFill>
                  <a:schemeClr val="tx2"/>
                </a:solidFill>
              </a:rPr>
              <a:t>isolar</a:t>
            </a:r>
            <a:r>
              <a:rPr lang="en-US" sz="1800" dirty="0">
                <a:solidFill>
                  <a:schemeClr val="tx2"/>
                </a:solidFill>
              </a:rPr>
              <a:t> um Transformador de outro, pois </a:t>
            </a:r>
            <a:r>
              <a:rPr lang="en-US" sz="1800" dirty="0" err="1">
                <a:solidFill>
                  <a:schemeClr val="tx2"/>
                </a:solidFill>
              </a:rPr>
              <a:t>em</a:t>
            </a:r>
            <a:r>
              <a:rPr lang="en-US" sz="1800" dirty="0">
                <a:solidFill>
                  <a:schemeClr val="tx2"/>
                </a:solidFill>
              </a:rPr>
              <a:t> </a:t>
            </a:r>
            <a:r>
              <a:rPr lang="en-US" sz="1800" dirty="0" err="1">
                <a:solidFill>
                  <a:schemeClr val="tx2"/>
                </a:solidFill>
              </a:rPr>
              <a:t>caso</a:t>
            </a:r>
            <a:r>
              <a:rPr lang="en-US" sz="1800" dirty="0">
                <a:solidFill>
                  <a:schemeClr val="tx2"/>
                </a:solidFill>
              </a:rPr>
              <a:t> de </a:t>
            </a:r>
            <a:r>
              <a:rPr lang="en-US" sz="1800" dirty="0" err="1">
                <a:solidFill>
                  <a:schemeClr val="tx2"/>
                </a:solidFill>
              </a:rPr>
              <a:t>sinistro</a:t>
            </a:r>
            <a:r>
              <a:rPr lang="en-US" sz="1800" dirty="0">
                <a:solidFill>
                  <a:schemeClr val="tx2"/>
                </a:solidFill>
              </a:rPr>
              <a:t> </a:t>
            </a:r>
            <a:r>
              <a:rPr lang="en-US" sz="1800" dirty="0" err="1">
                <a:solidFill>
                  <a:schemeClr val="tx2"/>
                </a:solidFill>
              </a:rPr>
              <a:t>não</a:t>
            </a:r>
            <a:r>
              <a:rPr lang="en-US" sz="1800" dirty="0">
                <a:solidFill>
                  <a:schemeClr val="tx2"/>
                </a:solidFill>
              </a:rPr>
              <a:t> </a:t>
            </a:r>
            <a:r>
              <a:rPr lang="en-US" sz="1800" dirty="0" err="1">
                <a:solidFill>
                  <a:schemeClr val="tx2"/>
                </a:solidFill>
              </a:rPr>
              <a:t>compromete</a:t>
            </a:r>
            <a:r>
              <a:rPr lang="en-US" sz="1800" dirty="0">
                <a:solidFill>
                  <a:schemeClr val="tx2"/>
                </a:solidFill>
              </a:rPr>
              <a:t> o </a:t>
            </a:r>
            <a:r>
              <a:rPr lang="en-US" sz="1800" dirty="0" err="1">
                <a:solidFill>
                  <a:schemeClr val="tx2"/>
                </a:solidFill>
              </a:rPr>
              <a:t>tranfo</a:t>
            </a:r>
            <a:r>
              <a:rPr lang="en-US" sz="1800" dirty="0">
                <a:solidFill>
                  <a:schemeClr val="tx2"/>
                </a:solidFill>
              </a:rPr>
              <a:t> </a:t>
            </a:r>
            <a:r>
              <a:rPr lang="en-US" sz="1800" dirty="0" err="1">
                <a:solidFill>
                  <a:schemeClr val="tx2"/>
                </a:solidFill>
              </a:rPr>
              <a:t>não</a:t>
            </a:r>
            <a:r>
              <a:rPr lang="en-US" sz="1800" dirty="0">
                <a:solidFill>
                  <a:schemeClr val="tx2"/>
                </a:solidFill>
              </a:rPr>
              <a:t> </a:t>
            </a:r>
            <a:r>
              <a:rPr lang="en-US" sz="1800" dirty="0" err="1">
                <a:solidFill>
                  <a:schemeClr val="tx2"/>
                </a:solidFill>
              </a:rPr>
              <a:t>envolvido</a:t>
            </a:r>
            <a:r>
              <a:rPr lang="en-US" sz="1800" dirty="0">
                <a:solidFill>
                  <a:schemeClr val="tx2"/>
                </a:solidFill>
              </a:rPr>
              <a:t> </a:t>
            </a:r>
            <a:r>
              <a:rPr lang="en-US" sz="1800" dirty="0" err="1">
                <a:solidFill>
                  <a:schemeClr val="tx2"/>
                </a:solidFill>
              </a:rPr>
              <a:t>elétricamente</a:t>
            </a:r>
            <a:r>
              <a:rPr lang="en-US" sz="1800" dirty="0">
                <a:solidFill>
                  <a:schemeClr val="tx2"/>
                </a:solidFill>
              </a:rPr>
              <a:t>.</a:t>
            </a:r>
          </a:p>
        </p:txBody>
      </p:sp>
      <p:pic>
        <p:nvPicPr>
          <p:cNvPr id="7" name="Espaço Reservado para Conteúdo 6" descr="Uma imagem contendo cerca, edifício, grande, ovelha&#10;&#10;Descrição gerada automaticamente">
            <a:extLst>
              <a:ext uri="{FF2B5EF4-FFF2-40B4-BE49-F238E27FC236}">
                <a16:creationId xmlns:a16="http://schemas.microsoft.com/office/drawing/2014/main" id="{B09272D4-2E94-2D13-4E47-F040E2373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493" y="2385716"/>
            <a:ext cx="8475014" cy="3919694"/>
          </a:xfrm>
          <a:prstGeom prst="rect">
            <a:avLst/>
          </a:prstGeom>
        </p:spPr>
      </p:pic>
      <p:pic>
        <p:nvPicPr>
          <p:cNvPr id="20" name="Picture 19">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
        <p:nvSpPr>
          <p:cNvPr id="4" name="Espaço Reservado para Rodapé 3">
            <a:extLst>
              <a:ext uri="{FF2B5EF4-FFF2-40B4-BE49-F238E27FC236}">
                <a16:creationId xmlns:a16="http://schemas.microsoft.com/office/drawing/2014/main" id="{7DBA1D28-6BB4-34F4-CB66-9BF7BA409BF8}"/>
              </a:ext>
            </a:extLst>
          </p:cNvPr>
          <p:cNvSpPr>
            <a:spLocks noGrp="1"/>
          </p:cNvSpPr>
          <p:nvPr>
            <p:ph type="ftr" sz="quarter" idx="11"/>
          </p:nvPr>
        </p:nvSpPr>
        <p:spPr>
          <a:xfrm>
            <a:off x="4104534" y="6356350"/>
            <a:ext cx="4114800" cy="365125"/>
          </a:xfrm>
        </p:spPr>
        <p:txBody>
          <a:bodyPr>
            <a:normAutofit/>
          </a:bodyPr>
          <a:lstStyle/>
          <a:p>
            <a:pPr>
              <a:spcAft>
                <a:spcPts val="600"/>
              </a:spcAft>
            </a:pPr>
            <a:r>
              <a:rPr lang="en-US">
                <a:solidFill>
                  <a:schemeClr val="tx1">
                    <a:alpha val="60000"/>
                  </a:schemeClr>
                </a:solidFill>
              </a:rPr>
              <a:t>Subestações elétricas</a:t>
            </a:r>
          </a:p>
        </p:txBody>
      </p:sp>
      <p:sp>
        <p:nvSpPr>
          <p:cNvPr id="5" name="Espaço Reservado para Número de Slide 4">
            <a:extLst>
              <a:ext uri="{FF2B5EF4-FFF2-40B4-BE49-F238E27FC236}">
                <a16:creationId xmlns:a16="http://schemas.microsoft.com/office/drawing/2014/main" id="{EC0BE5AA-FD00-7BB8-E3A1-1AD6A566BF17}"/>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a:solidFill>
                  <a:schemeClr val="tx1">
                    <a:alpha val="60000"/>
                  </a:schemeClr>
                </a:solidFill>
              </a:rPr>
              <a:pPr>
                <a:spcAft>
                  <a:spcPts val="600"/>
                </a:spcAft>
              </a:pPr>
              <a:t>48</a:t>
            </a:fld>
            <a:endParaRPr lang="en-US">
              <a:solidFill>
                <a:schemeClr val="tx1">
                  <a:alpha val="60000"/>
                </a:schemeClr>
              </a:solidFill>
            </a:endParaRPr>
          </a:p>
        </p:txBody>
      </p:sp>
    </p:spTree>
    <p:extLst>
      <p:ext uri="{BB962C8B-B14F-4D97-AF65-F5344CB8AC3E}">
        <p14:creationId xmlns:p14="http://schemas.microsoft.com/office/powerpoint/2010/main" val="2131455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8" name="Rectangle 117">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0" name="Rectangle 119">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2" name="Rectangle 121">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B4DC68E-0796-067E-156E-DF5B447FC39E}"/>
              </a:ext>
            </a:extLst>
          </p:cNvPr>
          <p:cNvSpPr>
            <a:spLocks noGrp="1"/>
          </p:cNvSpPr>
          <p:nvPr>
            <p:ph type="ctrTitle"/>
          </p:nvPr>
        </p:nvSpPr>
        <p:spPr>
          <a:xfrm>
            <a:off x="7409930" y="744909"/>
            <a:ext cx="3776416" cy="2912691"/>
          </a:xfrm>
        </p:spPr>
        <p:txBody>
          <a:bodyPr anchor="b">
            <a:normAutofit fontScale="90000"/>
          </a:bodyPr>
          <a:lstStyle/>
          <a:p>
            <a:pPr algn="l">
              <a:lnSpc>
                <a:spcPct val="90000"/>
              </a:lnSpc>
            </a:pPr>
            <a:r>
              <a:rPr lang="pt-BR" sz="1100"/>
              <a:t>Resumindo:</a:t>
            </a:r>
            <a:br>
              <a:rPr lang="pt-BR" sz="1100"/>
            </a:br>
            <a:br>
              <a:rPr lang="pt-BR" sz="1100"/>
            </a:br>
            <a:r>
              <a:rPr lang="pt-BR" sz="1100"/>
              <a:t>As subestações transformadoras convertem a tensão para maior ou menor, sendo elas respectivamente:</a:t>
            </a:r>
            <a:br>
              <a:rPr lang="pt-BR" sz="1100"/>
            </a:br>
            <a:br>
              <a:rPr lang="pt-BR" sz="1100"/>
            </a:br>
            <a:r>
              <a:rPr lang="pt-BR" sz="1100"/>
              <a:t>Elevadoras – </a:t>
            </a:r>
            <a:r>
              <a:rPr lang="pt-BR" sz="1100" b="0"/>
              <a:t>Estão sempre na saída de geradoras, elevando sua tensão para níveis de transmissão tais como: 69kV, 138kV, 230kV, 440kV, 500kV e 750kV. </a:t>
            </a:r>
            <a:br>
              <a:rPr lang="pt-BR" sz="1100" b="0"/>
            </a:br>
            <a:r>
              <a:rPr lang="pt-BR" sz="1100" b="0"/>
              <a:t>Isso evita perdas energéticas ao longo do percurso e economia com cabos, pois quanto maior a tensão, menor a corrente, e assim podemos usar cabos de menor diâmetro.</a:t>
            </a:r>
            <a:br>
              <a:rPr lang="pt-BR" sz="1100" b="0"/>
            </a:br>
            <a:br>
              <a:rPr lang="pt-BR" sz="1100" b="0"/>
            </a:br>
            <a:r>
              <a:rPr lang="pt-BR" sz="1100"/>
              <a:t>Abaixadoras</a:t>
            </a:r>
            <a:r>
              <a:rPr lang="pt-BR" sz="1100" b="0"/>
              <a:t> – Estão nas cidades baixando a tensão para os níveis de utilização adequados a cada consumidor.</a:t>
            </a:r>
            <a:br>
              <a:rPr lang="pt-BR" sz="1100" b="0"/>
            </a:br>
            <a:br>
              <a:rPr lang="pt-BR" sz="1100" b="0"/>
            </a:br>
            <a:r>
              <a:rPr lang="pt-BR" sz="1100"/>
              <a:t>Subestações móveis </a:t>
            </a:r>
            <a:r>
              <a:rPr lang="pt-BR" sz="1100" b="0"/>
              <a:t>– Uma subestação montada sobre veículo, usada como solução temporária em manutenções e interrupção por sinistros.</a:t>
            </a:r>
            <a:br>
              <a:rPr lang="pt-BR" sz="1100"/>
            </a:br>
            <a:br>
              <a:rPr lang="pt-BR" sz="1100"/>
            </a:br>
            <a:br>
              <a:rPr lang="pt-BR" sz="1100"/>
            </a:br>
            <a:endParaRPr lang="pt-BR" sz="1100" b="0"/>
          </a:p>
        </p:txBody>
      </p:sp>
      <p:pic>
        <p:nvPicPr>
          <p:cNvPr id="4" name="Imagem 3" descr="Caminhão de bombeiros&#10;&#10;Descrição gerada automaticamente com confiança média">
            <a:extLst>
              <a:ext uri="{FF2B5EF4-FFF2-40B4-BE49-F238E27FC236}">
                <a16:creationId xmlns:a16="http://schemas.microsoft.com/office/drawing/2014/main" id="{81515688-8423-79FC-E98B-2E44360E004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3229" y="1873836"/>
            <a:ext cx="6402214" cy="3105073"/>
          </a:xfrm>
          <a:prstGeom prst="rect">
            <a:avLst/>
          </a:prstGeom>
        </p:spPr>
      </p:pic>
      <p:sp>
        <p:nvSpPr>
          <p:cNvPr id="111" name="Espaço Reservado para Rodapé 110">
            <a:extLst>
              <a:ext uri="{FF2B5EF4-FFF2-40B4-BE49-F238E27FC236}">
                <a16:creationId xmlns:a16="http://schemas.microsoft.com/office/drawing/2014/main" id="{DDC88BEF-A275-9871-3604-8535DFEF0796}"/>
              </a:ext>
            </a:extLst>
          </p:cNvPr>
          <p:cNvSpPr>
            <a:spLocks noGrp="1"/>
          </p:cNvSpPr>
          <p:nvPr>
            <p:ph type="ftr" sz="quarter" idx="11"/>
          </p:nvPr>
        </p:nvSpPr>
        <p:spPr>
          <a:xfrm>
            <a:off x="4038600" y="6324600"/>
            <a:ext cx="4114800" cy="365125"/>
          </a:xfrm>
        </p:spPr>
        <p:txBody>
          <a:bodyPr>
            <a:normAutofit/>
          </a:bodyPr>
          <a:lstStyle/>
          <a:p>
            <a:pPr>
              <a:spcAft>
                <a:spcPts val="600"/>
              </a:spcAft>
            </a:pPr>
            <a:r>
              <a:rPr lang="en-US" b="1" dirty="0">
                <a:solidFill>
                  <a:schemeClr val="tx1">
                    <a:alpha val="60000"/>
                  </a:schemeClr>
                </a:solidFill>
              </a:rPr>
              <a:t>Subestações elétricas</a:t>
            </a:r>
            <a:endParaRPr lang="en-US" b="1">
              <a:solidFill>
                <a:schemeClr val="tx1">
                  <a:alpha val="60000"/>
                </a:schemeClr>
              </a:solidFill>
            </a:endParaRPr>
          </a:p>
        </p:txBody>
      </p:sp>
      <p:sp>
        <p:nvSpPr>
          <p:cNvPr id="110" name="Espaço Reservado para Número de Slide 109">
            <a:extLst>
              <a:ext uri="{FF2B5EF4-FFF2-40B4-BE49-F238E27FC236}">
                <a16:creationId xmlns:a16="http://schemas.microsoft.com/office/drawing/2014/main" id="{B1275908-AF95-7F1E-7AB1-E14791C0811E}"/>
              </a:ext>
            </a:extLst>
          </p:cNvPr>
          <p:cNvSpPr>
            <a:spLocks noGrp="1"/>
          </p:cNvSpPr>
          <p:nvPr>
            <p:ph type="sldNum" sz="quarter" idx="12"/>
          </p:nvPr>
        </p:nvSpPr>
        <p:spPr>
          <a:xfrm>
            <a:off x="8610600" y="6324600"/>
            <a:ext cx="2743200" cy="365125"/>
          </a:xfrm>
        </p:spPr>
        <p:txBody>
          <a:bodyPr>
            <a:normAutofit/>
          </a:bodyPr>
          <a:lstStyle/>
          <a:p>
            <a:pPr>
              <a:spcAft>
                <a:spcPts val="600"/>
              </a:spcAft>
            </a:pPr>
            <a:fld id="{73B850FF-6169-4056-8077-06FFA93A5366}" type="slidenum">
              <a:rPr lang="en-US" b="1" smtClean="0">
                <a:solidFill>
                  <a:schemeClr val="tx1">
                    <a:alpha val="60000"/>
                  </a:schemeClr>
                </a:solidFill>
              </a:rPr>
              <a:pPr>
                <a:spcAft>
                  <a:spcPts val="600"/>
                </a:spcAft>
              </a:pPr>
              <a:t>5</a:t>
            </a:fld>
            <a:endParaRPr lang="en-US" b="1">
              <a:solidFill>
                <a:schemeClr val="tx1">
                  <a:alpha val="60000"/>
                </a:schemeClr>
              </a:solidFill>
            </a:endParaRPr>
          </a:p>
        </p:txBody>
      </p:sp>
    </p:spTree>
    <p:extLst>
      <p:ext uri="{BB962C8B-B14F-4D97-AF65-F5344CB8AC3E}">
        <p14:creationId xmlns:p14="http://schemas.microsoft.com/office/powerpoint/2010/main" val="213027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26B0FCFA-8A2E-4F10-87BD-34565BD7C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 name="Rectangle 102">
            <a:extLst>
              <a:ext uri="{FF2B5EF4-FFF2-40B4-BE49-F238E27FC236}">
                <a16:creationId xmlns:a16="http://schemas.microsoft.com/office/drawing/2014/main" id="{32DA72A5-2775-4FE6-9A97-1C8DEE0E0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0B4DC68E-0796-067E-156E-DF5B447FC39E}"/>
              </a:ext>
            </a:extLst>
          </p:cNvPr>
          <p:cNvSpPr>
            <a:spLocks noGrp="1"/>
          </p:cNvSpPr>
          <p:nvPr>
            <p:ph type="ctrTitle"/>
          </p:nvPr>
        </p:nvSpPr>
        <p:spPr>
          <a:xfrm>
            <a:off x="531876" y="1513598"/>
            <a:ext cx="5562600" cy="2593263"/>
          </a:xfrm>
        </p:spPr>
        <p:txBody>
          <a:bodyPr anchor="b">
            <a:normAutofit fontScale="90000"/>
          </a:bodyPr>
          <a:lstStyle/>
          <a:p>
            <a:pPr algn="l">
              <a:lnSpc>
                <a:spcPct val="90000"/>
              </a:lnSpc>
            </a:pPr>
            <a:r>
              <a:rPr lang="pt-BR" sz="1800" dirty="0">
                <a:solidFill>
                  <a:schemeClr val="tx2"/>
                </a:solidFill>
              </a:rPr>
              <a:t>Resumindo:</a:t>
            </a:r>
            <a:br>
              <a:rPr lang="pt-BR" sz="1800" dirty="0">
                <a:solidFill>
                  <a:schemeClr val="tx2"/>
                </a:solidFill>
              </a:rPr>
            </a:br>
            <a:br>
              <a:rPr lang="pt-BR" sz="1800" dirty="0">
                <a:solidFill>
                  <a:schemeClr val="tx2"/>
                </a:solidFill>
              </a:rPr>
            </a:br>
            <a:br>
              <a:rPr lang="pt-BR" sz="1800" dirty="0">
                <a:solidFill>
                  <a:schemeClr val="tx2"/>
                </a:solidFill>
              </a:rPr>
            </a:br>
            <a:r>
              <a:rPr lang="pt-BR" sz="1800" dirty="0">
                <a:solidFill>
                  <a:schemeClr val="tx2"/>
                </a:solidFill>
              </a:rPr>
              <a:t>O que é um ponto de conexão?</a:t>
            </a:r>
            <a:br>
              <a:rPr lang="pt-BR" sz="1800" dirty="0">
                <a:solidFill>
                  <a:schemeClr val="tx2"/>
                </a:solidFill>
              </a:rPr>
            </a:br>
            <a:br>
              <a:rPr lang="pt-BR" sz="1800" dirty="0">
                <a:solidFill>
                  <a:schemeClr val="tx2"/>
                </a:solidFill>
              </a:rPr>
            </a:br>
            <a:r>
              <a:rPr lang="pt-BR" sz="1800" b="0" dirty="0">
                <a:solidFill>
                  <a:schemeClr val="tx2"/>
                </a:solidFill>
              </a:rPr>
              <a:t>Subestação onde entregamos nossa geração, é importante sabermos que teremos que elevar nossa tensão de geração para o mesmo nível de conexão, e que deveremos ter alguns cuidados para não ultrapassarmos as tensões limites e seguras para estas conexões.</a:t>
            </a:r>
            <a:br>
              <a:rPr lang="pt-BR" sz="1800" dirty="0">
                <a:solidFill>
                  <a:schemeClr val="tx2"/>
                </a:solidFill>
              </a:rPr>
            </a:br>
            <a:br>
              <a:rPr lang="pt-BR" sz="1800" dirty="0">
                <a:solidFill>
                  <a:schemeClr val="tx2"/>
                </a:solidFill>
              </a:rPr>
            </a:br>
            <a:br>
              <a:rPr lang="pt-BR" sz="1800" dirty="0">
                <a:solidFill>
                  <a:schemeClr val="tx2"/>
                </a:solidFill>
              </a:rPr>
            </a:br>
            <a:endParaRPr lang="pt-BR" sz="1800" b="0" dirty="0">
              <a:solidFill>
                <a:schemeClr val="tx2"/>
              </a:solidFill>
            </a:endParaRPr>
          </a:p>
        </p:txBody>
      </p:sp>
      <p:pic>
        <p:nvPicPr>
          <p:cNvPr id="105" name="Picture 104">
            <a:extLst>
              <a:ext uri="{FF2B5EF4-FFF2-40B4-BE49-F238E27FC236}">
                <a16:creationId xmlns:a16="http://schemas.microsoft.com/office/drawing/2014/main" id="{28966E53-3C41-4F5A-A432-755BFE5D75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40500" t="44401"/>
          <a:stretch/>
        </p:blipFill>
        <p:spPr>
          <a:xfrm>
            <a:off x="-3048" y="-1"/>
            <a:ext cx="1450848" cy="1355725"/>
          </a:xfrm>
          <a:prstGeom prst="rect">
            <a:avLst/>
          </a:prstGeom>
        </p:spPr>
      </p:pic>
      <p:pic>
        <p:nvPicPr>
          <p:cNvPr id="107" name="Picture 106">
            <a:extLst>
              <a:ext uri="{FF2B5EF4-FFF2-40B4-BE49-F238E27FC236}">
                <a16:creationId xmlns:a16="http://schemas.microsoft.com/office/drawing/2014/main" id="{D47F75BB-A3CB-4161-B316-A2A9C88F72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
        <p:nvSpPr>
          <p:cNvPr id="110" name="Espaço Reservado para Número de Slide 109">
            <a:extLst>
              <a:ext uri="{FF2B5EF4-FFF2-40B4-BE49-F238E27FC236}">
                <a16:creationId xmlns:a16="http://schemas.microsoft.com/office/drawing/2014/main" id="{B1275908-AF95-7F1E-7AB1-E14791C0811E}"/>
              </a:ext>
            </a:extLst>
          </p:cNvPr>
          <p:cNvSpPr>
            <a:spLocks noGrp="1"/>
          </p:cNvSpPr>
          <p:nvPr>
            <p:ph type="sldNum" sz="quarter" idx="12"/>
          </p:nvPr>
        </p:nvSpPr>
        <p:spPr/>
        <p:txBody>
          <a:bodyPr/>
          <a:lstStyle/>
          <a:p>
            <a:fld id="{73B850FF-6169-4056-8077-06FFA93A5366}" type="slidenum">
              <a:rPr lang="en-US" b="1" smtClean="0">
                <a:solidFill>
                  <a:schemeClr val="tx1">
                    <a:alpha val="60000"/>
                  </a:schemeClr>
                </a:solidFill>
              </a:rPr>
              <a:pPr/>
              <a:t>6</a:t>
            </a:fld>
            <a:endParaRPr lang="en-US" b="1" dirty="0">
              <a:solidFill>
                <a:schemeClr val="tx1">
                  <a:alpha val="60000"/>
                </a:schemeClr>
              </a:solidFill>
            </a:endParaRPr>
          </a:p>
        </p:txBody>
      </p:sp>
      <p:sp>
        <p:nvSpPr>
          <p:cNvPr id="111" name="Espaço Reservado para Rodapé 110">
            <a:extLst>
              <a:ext uri="{FF2B5EF4-FFF2-40B4-BE49-F238E27FC236}">
                <a16:creationId xmlns:a16="http://schemas.microsoft.com/office/drawing/2014/main" id="{DDC88BEF-A275-9871-3604-8535DFEF0796}"/>
              </a:ext>
            </a:extLst>
          </p:cNvPr>
          <p:cNvSpPr>
            <a:spLocks noGrp="1"/>
          </p:cNvSpPr>
          <p:nvPr>
            <p:ph type="ftr" sz="quarter" idx="11"/>
          </p:nvPr>
        </p:nvSpPr>
        <p:spPr/>
        <p:txBody>
          <a:bodyPr/>
          <a:lstStyle/>
          <a:p>
            <a:r>
              <a:rPr lang="en-US" b="1" dirty="0">
                <a:solidFill>
                  <a:schemeClr val="tx1">
                    <a:alpha val="60000"/>
                  </a:schemeClr>
                </a:solidFill>
              </a:rPr>
              <a:t>Subestações elétricas</a:t>
            </a:r>
          </a:p>
        </p:txBody>
      </p:sp>
      <p:pic>
        <p:nvPicPr>
          <p:cNvPr id="8" name="Imagem 7" descr="Painel solar em gramado cercado&#10;&#10;Descrição gerada automaticamente com confiança média">
            <a:extLst>
              <a:ext uri="{FF2B5EF4-FFF2-40B4-BE49-F238E27FC236}">
                <a16:creationId xmlns:a16="http://schemas.microsoft.com/office/drawing/2014/main" id="{F6FC42AE-8F9B-A82B-0AF7-7A1643424C7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660468" y="630670"/>
            <a:ext cx="1603248" cy="1336040"/>
          </a:xfrm>
          <a:prstGeom prst="rect">
            <a:avLst/>
          </a:prstGeom>
        </p:spPr>
      </p:pic>
      <p:pic>
        <p:nvPicPr>
          <p:cNvPr id="10" name="Imagem 9" descr="Ponte de madeira sobre água e montanha ao fundo&#10;&#10;Descrição gerada automaticamente com confiança média">
            <a:extLst>
              <a:ext uri="{FF2B5EF4-FFF2-40B4-BE49-F238E27FC236}">
                <a16:creationId xmlns:a16="http://schemas.microsoft.com/office/drawing/2014/main" id="{11CB4578-97F8-85B9-99A9-894062C1093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500283" y="4800637"/>
            <a:ext cx="2357716" cy="1355687"/>
          </a:xfrm>
          <a:prstGeom prst="rect">
            <a:avLst/>
          </a:prstGeom>
        </p:spPr>
      </p:pic>
      <p:pic>
        <p:nvPicPr>
          <p:cNvPr id="12" name="Imagem 11" descr="Torre de fábrica&#10;&#10;Descrição gerada automaticamente com confiança média">
            <a:extLst>
              <a:ext uri="{FF2B5EF4-FFF2-40B4-BE49-F238E27FC236}">
                <a16:creationId xmlns:a16="http://schemas.microsoft.com/office/drawing/2014/main" id="{33E220BD-796F-2EC7-D09A-D8E2AAE69D8F}"/>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624186" y="4426321"/>
            <a:ext cx="2357716" cy="1336040"/>
          </a:xfrm>
          <a:prstGeom prst="rect">
            <a:avLst/>
          </a:prstGeom>
        </p:spPr>
      </p:pic>
      <p:pic>
        <p:nvPicPr>
          <p:cNvPr id="14" name="Imagem 13" descr="Uma imagem contendo mesa, grande, água, homem&#10;&#10;Descrição gerada automaticamente">
            <a:extLst>
              <a:ext uri="{FF2B5EF4-FFF2-40B4-BE49-F238E27FC236}">
                <a16:creationId xmlns:a16="http://schemas.microsoft.com/office/drawing/2014/main" id="{C539EDC6-5198-434F-E6A5-1DB315A246B6}"/>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9258940" y="598709"/>
            <a:ext cx="2492956" cy="1558098"/>
          </a:xfrm>
          <a:prstGeom prst="rect">
            <a:avLst/>
          </a:prstGeom>
        </p:spPr>
      </p:pic>
      <p:pic>
        <p:nvPicPr>
          <p:cNvPr id="16" name="Imagem 15" descr="Uma imagem contendo ao ar livre, trem, pista, velho&#10;&#10;Descrição gerada automaticamente">
            <a:extLst>
              <a:ext uri="{FF2B5EF4-FFF2-40B4-BE49-F238E27FC236}">
                <a16:creationId xmlns:a16="http://schemas.microsoft.com/office/drawing/2014/main" id="{A9957400-6953-6629-4FEA-4F5F7E4E079C}"/>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459299" y="2755817"/>
            <a:ext cx="1991164" cy="1108363"/>
          </a:xfrm>
          <a:prstGeom prst="rect">
            <a:avLst/>
          </a:prstGeom>
        </p:spPr>
      </p:pic>
      <p:cxnSp>
        <p:nvCxnSpPr>
          <p:cNvPr id="18" name="Conector: Angulado 17">
            <a:extLst>
              <a:ext uri="{FF2B5EF4-FFF2-40B4-BE49-F238E27FC236}">
                <a16:creationId xmlns:a16="http://schemas.microsoft.com/office/drawing/2014/main" id="{F128018B-FC1D-E549-309B-007BAFC7AFC7}"/>
              </a:ext>
            </a:extLst>
          </p:cNvPr>
          <p:cNvCxnSpPr>
            <a:stCxn id="8" idx="3"/>
            <a:endCxn id="16" idx="0"/>
          </p:cNvCxnSpPr>
          <p:nvPr/>
        </p:nvCxnSpPr>
        <p:spPr>
          <a:xfrm>
            <a:off x="7263716" y="1298690"/>
            <a:ext cx="1191165" cy="145712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2" name="Conector: Angulado 21">
            <a:extLst>
              <a:ext uri="{FF2B5EF4-FFF2-40B4-BE49-F238E27FC236}">
                <a16:creationId xmlns:a16="http://schemas.microsoft.com/office/drawing/2014/main" id="{784DCDEC-A0E2-080E-5845-364E4ED3DFF0}"/>
              </a:ext>
            </a:extLst>
          </p:cNvPr>
          <p:cNvCxnSpPr>
            <a:stCxn id="12" idx="0"/>
            <a:endCxn id="16" idx="1"/>
          </p:cNvCxnSpPr>
          <p:nvPr/>
        </p:nvCxnSpPr>
        <p:spPr>
          <a:xfrm rot="5400000" flipH="1" flipV="1">
            <a:off x="6073010" y="3040033"/>
            <a:ext cx="1116322" cy="165625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ector: Angulado 23">
            <a:extLst>
              <a:ext uri="{FF2B5EF4-FFF2-40B4-BE49-F238E27FC236}">
                <a16:creationId xmlns:a16="http://schemas.microsoft.com/office/drawing/2014/main" id="{497CC814-B0DF-9F27-46E3-666C3AA10633}"/>
              </a:ext>
            </a:extLst>
          </p:cNvPr>
          <p:cNvCxnSpPr>
            <a:stCxn id="14" idx="2"/>
            <a:endCxn id="16" idx="3"/>
          </p:cNvCxnSpPr>
          <p:nvPr/>
        </p:nvCxnSpPr>
        <p:spPr>
          <a:xfrm rot="5400000">
            <a:off x="9401345" y="2205926"/>
            <a:ext cx="1153192" cy="105495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ector: Angulado 25">
            <a:extLst>
              <a:ext uri="{FF2B5EF4-FFF2-40B4-BE49-F238E27FC236}">
                <a16:creationId xmlns:a16="http://schemas.microsoft.com/office/drawing/2014/main" id="{BFDAD1DD-6972-B821-DADC-82E89DECE433}"/>
              </a:ext>
            </a:extLst>
          </p:cNvPr>
          <p:cNvCxnSpPr>
            <a:cxnSpLocks/>
            <a:stCxn id="10" idx="1"/>
            <a:endCxn id="16" idx="2"/>
          </p:cNvCxnSpPr>
          <p:nvPr/>
        </p:nvCxnSpPr>
        <p:spPr>
          <a:xfrm rot="10800000">
            <a:off x="8454881" y="3864181"/>
            <a:ext cx="1045402" cy="161430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8" name="CaixaDeTexto 27">
            <a:extLst>
              <a:ext uri="{FF2B5EF4-FFF2-40B4-BE49-F238E27FC236}">
                <a16:creationId xmlns:a16="http://schemas.microsoft.com/office/drawing/2014/main" id="{94030328-D489-3D38-A832-24D75B47F2CF}"/>
              </a:ext>
            </a:extLst>
          </p:cNvPr>
          <p:cNvSpPr txBox="1"/>
          <p:nvPr/>
        </p:nvSpPr>
        <p:spPr>
          <a:xfrm>
            <a:off x="9430887" y="4510030"/>
            <a:ext cx="2398385" cy="369332"/>
          </a:xfrm>
          <a:prstGeom prst="rect">
            <a:avLst/>
          </a:prstGeom>
          <a:noFill/>
        </p:spPr>
        <p:txBody>
          <a:bodyPr wrap="square" rtlCol="0">
            <a:spAutoFit/>
          </a:bodyPr>
          <a:lstStyle/>
          <a:p>
            <a:r>
              <a:rPr lang="pt-BR" dirty="0"/>
              <a:t>Hidráulica</a:t>
            </a:r>
          </a:p>
        </p:txBody>
      </p:sp>
      <p:sp>
        <p:nvSpPr>
          <p:cNvPr id="29" name="CaixaDeTexto 28">
            <a:extLst>
              <a:ext uri="{FF2B5EF4-FFF2-40B4-BE49-F238E27FC236}">
                <a16:creationId xmlns:a16="http://schemas.microsoft.com/office/drawing/2014/main" id="{D2EB1D56-5F01-F01F-5004-BA36A1360724}"/>
              </a:ext>
            </a:extLst>
          </p:cNvPr>
          <p:cNvSpPr txBox="1"/>
          <p:nvPr/>
        </p:nvSpPr>
        <p:spPr>
          <a:xfrm>
            <a:off x="5584963" y="355159"/>
            <a:ext cx="2398385" cy="369332"/>
          </a:xfrm>
          <a:prstGeom prst="rect">
            <a:avLst/>
          </a:prstGeom>
          <a:noFill/>
        </p:spPr>
        <p:txBody>
          <a:bodyPr wrap="square" rtlCol="0">
            <a:spAutoFit/>
          </a:bodyPr>
          <a:lstStyle/>
          <a:p>
            <a:r>
              <a:rPr lang="pt-BR" dirty="0"/>
              <a:t>Solar</a:t>
            </a:r>
          </a:p>
        </p:txBody>
      </p:sp>
      <p:sp>
        <p:nvSpPr>
          <p:cNvPr id="30" name="CaixaDeTexto 29">
            <a:extLst>
              <a:ext uri="{FF2B5EF4-FFF2-40B4-BE49-F238E27FC236}">
                <a16:creationId xmlns:a16="http://schemas.microsoft.com/office/drawing/2014/main" id="{5FAB4A0E-20DD-0D54-C682-13AA76532593}"/>
              </a:ext>
            </a:extLst>
          </p:cNvPr>
          <p:cNvSpPr txBox="1"/>
          <p:nvPr/>
        </p:nvSpPr>
        <p:spPr>
          <a:xfrm>
            <a:off x="9184064" y="308529"/>
            <a:ext cx="2400314" cy="369332"/>
          </a:xfrm>
          <a:prstGeom prst="rect">
            <a:avLst/>
          </a:prstGeom>
          <a:noFill/>
        </p:spPr>
        <p:txBody>
          <a:bodyPr wrap="square" rtlCol="0">
            <a:spAutoFit/>
          </a:bodyPr>
          <a:lstStyle/>
          <a:p>
            <a:r>
              <a:rPr lang="pt-BR" dirty="0"/>
              <a:t>Nuclear</a:t>
            </a:r>
          </a:p>
        </p:txBody>
      </p:sp>
      <p:sp>
        <p:nvSpPr>
          <p:cNvPr id="31" name="CaixaDeTexto 30">
            <a:extLst>
              <a:ext uri="{FF2B5EF4-FFF2-40B4-BE49-F238E27FC236}">
                <a16:creationId xmlns:a16="http://schemas.microsoft.com/office/drawing/2014/main" id="{BC00CE20-3044-C4D1-AB19-FD00680D2448}"/>
              </a:ext>
            </a:extLst>
          </p:cNvPr>
          <p:cNvSpPr txBox="1"/>
          <p:nvPr/>
        </p:nvSpPr>
        <p:spPr>
          <a:xfrm>
            <a:off x="4583517" y="4140698"/>
            <a:ext cx="2398385" cy="369332"/>
          </a:xfrm>
          <a:prstGeom prst="rect">
            <a:avLst/>
          </a:prstGeom>
          <a:noFill/>
        </p:spPr>
        <p:txBody>
          <a:bodyPr wrap="square" rtlCol="0">
            <a:spAutoFit/>
          </a:bodyPr>
          <a:lstStyle/>
          <a:p>
            <a:r>
              <a:rPr lang="pt-BR" dirty="0"/>
              <a:t>Térmica</a:t>
            </a:r>
          </a:p>
        </p:txBody>
      </p:sp>
      <p:sp>
        <p:nvSpPr>
          <p:cNvPr id="96" name="CaixaDeTexto 95">
            <a:extLst>
              <a:ext uri="{FF2B5EF4-FFF2-40B4-BE49-F238E27FC236}">
                <a16:creationId xmlns:a16="http://schemas.microsoft.com/office/drawing/2014/main" id="{823DF6F6-EBCD-ABD3-EC1E-078CD9A0F0DC}"/>
              </a:ext>
            </a:extLst>
          </p:cNvPr>
          <p:cNvSpPr txBox="1"/>
          <p:nvPr/>
        </p:nvSpPr>
        <p:spPr>
          <a:xfrm>
            <a:off x="7347245" y="2179482"/>
            <a:ext cx="1594072" cy="646331"/>
          </a:xfrm>
          <a:prstGeom prst="rect">
            <a:avLst/>
          </a:prstGeom>
          <a:noFill/>
        </p:spPr>
        <p:txBody>
          <a:bodyPr wrap="square" rtlCol="0">
            <a:spAutoFit/>
          </a:bodyPr>
          <a:lstStyle/>
          <a:p>
            <a:r>
              <a:rPr lang="pt-BR" dirty="0"/>
              <a:t>Ponto de conexão</a:t>
            </a:r>
          </a:p>
        </p:txBody>
      </p:sp>
    </p:spTree>
    <p:extLst>
      <p:ext uri="{BB962C8B-B14F-4D97-AF65-F5344CB8AC3E}">
        <p14:creationId xmlns:p14="http://schemas.microsoft.com/office/powerpoint/2010/main" val="234357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8" name="Picture 117">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20" name="Rectangle 1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2" name="Rectangle 12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4" name="Rectangle 123">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6" name="Rectangle 125">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50"/>
            <a:ext cx="62546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5" name="Rectangle 127">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048" y="0"/>
            <a:ext cx="6251447"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B4DC68E-0796-067E-156E-DF5B447FC39E}"/>
              </a:ext>
            </a:extLst>
          </p:cNvPr>
          <p:cNvSpPr>
            <a:spLocks noGrp="1"/>
          </p:cNvSpPr>
          <p:nvPr>
            <p:ph type="ctrTitle"/>
          </p:nvPr>
        </p:nvSpPr>
        <p:spPr>
          <a:xfrm>
            <a:off x="838200" y="586992"/>
            <a:ext cx="4953000" cy="1664573"/>
          </a:xfrm>
        </p:spPr>
        <p:txBody>
          <a:bodyPr vert="horz" lIns="91440" tIns="45720" rIns="91440" bIns="45720" rtlCol="0" anchor="ctr">
            <a:normAutofit fontScale="90000"/>
          </a:bodyPr>
          <a:lstStyle/>
          <a:p>
            <a:pPr algn="l">
              <a:lnSpc>
                <a:spcPct val="90000"/>
              </a:lnSpc>
            </a:pPr>
            <a:r>
              <a:rPr lang="en-US" sz="1200" dirty="0" err="1"/>
              <a:t>Sabendo</a:t>
            </a:r>
            <a:r>
              <a:rPr lang="en-US" sz="1200" dirty="0"/>
              <a:t> que o </a:t>
            </a:r>
            <a:r>
              <a:rPr lang="en-US" sz="1200" dirty="0" err="1"/>
              <a:t>sistema</a:t>
            </a:r>
            <a:r>
              <a:rPr lang="en-US" sz="1200" dirty="0"/>
              <a:t> </a:t>
            </a:r>
            <a:r>
              <a:rPr lang="en-US" sz="1200" dirty="0" err="1"/>
              <a:t>elétrico</a:t>
            </a:r>
            <a:r>
              <a:rPr lang="en-US" sz="1200" dirty="0"/>
              <a:t> de </a:t>
            </a:r>
            <a:r>
              <a:rPr lang="en-US" sz="1200" dirty="0" err="1"/>
              <a:t>uma</a:t>
            </a:r>
            <a:r>
              <a:rPr lang="en-US" sz="1200" dirty="0"/>
              <a:t> subestação é </a:t>
            </a:r>
            <a:r>
              <a:rPr lang="en-US" sz="1200" dirty="0" err="1"/>
              <a:t>trifásico</a:t>
            </a:r>
            <a:r>
              <a:rPr lang="en-US" sz="1200" dirty="0"/>
              <a:t>, </a:t>
            </a:r>
            <a:r>
              <a:rPr lang="en-US" sz="1200" dirty="0" err="1"/>
              <a:t>devemos</a:t>
            </a:r>
            <a:r>
              <a:rPr lang="en-US" sz="1200" dirty="0"/>
              <a:t> saber/</a:t>
            </a:r>
            <a:r>
              <a:rPr lang="en-US" sz="1200" dirty="0" err="1"/>
              <a:t>entender</a:t>
            </a:r>
            <a:r>
              <a:rPr lang="en-US" sz="1200" dirty="0"/>
              <a:t> </a:t>
            </a:r>
            <a:r>
              <a:rPr lang="en-US" sz="1200" dirty="0" err="1"/>
              <a:t>alguns</a:t>
            </a:r>
            <a:r>
              <a:rPr lang="en-US" sz="1200" dirty="0"/>
              <a:t> </a:t>
            </a:r>
            <a:r>
              <a:rPr lang="en-US" sz="1200" dirty="0" err="1"/>
              <a:t>fatores</a:t>
            </a:r>
            <a:r>
              <a:rPr lang="en-US" sz="1200" dirty="0"/>
              <a:t>:</a:t>
            </a:r>
            <a:br>
              <a:rPr lang="en-US" sz="1200" dirty="0"/>
            </a:br>
            <a:br>
              <a:rPr lang="en-US" sz="1200" dirty="0"/>
            </a:br>
            <a:br>
              <a:rPr lang="en-US" sz="1200" dirty="0"/>
            </a:br>
            <a:r>
              <a:rPr lang="en-US" sz="1200" dirty="0" err="1"/>
              <a:t>Constante</a:t>
            </a:r>
            <a:r>
              <a:rPr lang="en-US" sz="1200" dirty="0"/>
              <a:t> </a:t>
            </a:r>
            <a:r>
              <a:rPr lang="en-US" sz="1200" dirty="0" err="1"/>
              <a:t>trifásica</a:t>
            </a:r>
            <a:r>
              <a:rPr lang="en-US" sz="1200" dirty="0"/>
              <a:t>: </a:t>
            </a:r>
            <a:br>
              <a:rPr lang="en-US" sz="1200" dirty="0"/>
            </a:br>
            <a:br>
              <a:rPr lang="en-US" sz="1200" dirty="0"/>
            </a:br>
            <a:r>
              <a:rPr lang="en-US" sz="1200" dirty="0"/>
              <a:t>                                                     </a:t>
            </a:r>
            <a:br>
              <a:rPr lang="en-US" sz="1200" dirty="0"/>
            </a:br>
            <a:br>
              <a:rPr lang="en-US" sz="1200" dirty="0"/>
            </a:br>
            <a:r>
              <a:rPr lang="en-US" sz="1200" dirty="0"/>
              <a:t> </a:t>
            </a:r>
            <a:r>
              <a:rPr lang="en-US" sz="1200" dirty="0" err="1"/>
              <a:t>Ou</a:t>
            </a:r>
            <a:r>
              <a:rPr lang="en-US" sz="1200" dirty="0"/>
              <a:t> 1,73 (memorize </a:t>
            </a:r>
            <a:r>
              <a:rPr lang="en-US" sz="1200" dirty="0" err="1"/>
              <a:t>este</a:t>
            </a:r>
            <a:r>
              <a:rPr lang="en-US" sz="1200" dirty="0"/>
              <a:t> </a:t>
            </a:r>
            <a:r>
              <a:rPr lang="en-US" sz="1200" dirty="0" err="1"/>
              <a:t>número</a:t>
            </a:r>
            <a:r>
              <a:rPr lang="en-US" sz="1200" dirty="0"/>
              <a:t> para sempre)</a:t>
            </a:r>
            <a:br>
              <a:rPr lang="en-US" sz="1200" dirty="0"/>
            </a:br>
            <a:br>
              <a:rPr lang="en-US" sz="1200" dirty="0"/>
            </a:br>
            <a:r>
              <a:rPr lang="en-US" sz="1200" dirty="0"/>
              <a:t> </a:t>
            </a:r>
            <a:r>
              <a:rPr lang="en-US" sz="1200" dirty="0" err="1"/>
              <a:t>Ele</a:t>
            </a:r>
            <a:r>
              <a:rPr lang="en-US" sz="1200" dirty="0"/>
              <a:t> é a </a:t>
            </a:r>
            <a:r>
              <a:rPr lang="en-US" sz="1200" dirty="0" err="1"/>
              <a:t>constante</a:t>
            </a:r>
            <a:r>
              <a:rPr lang="en-US" sz="1200" dirty="0"/>
              <a:t> de </a:t>
            </a:r>
            <a:r>
              <a:rPr lang="en-US" sz="1200" dirty="0" err="1"/>
              <a:t>transformação</a:t>
            </a:r>
            <a:r>
              <a:rPr lang="en-US" sz="1200" dirty="0"/>
              <a:t> de um </a:t>
            </a:r>
            <a:r>
              <a:rPr lang="en-US" sz="1200" dirty="0" err="1"/>
              <a:t>sistema</a:t>
            </a:r>
            <a:r>
              <a:rPr lang="en-US" sz="1200" dirty="0"/>
              <a:t> </a:t>
            </a:r>
            <a:r>
              <a:rPr lang="en-US" sz="1200" dirty="0" err="1"/>
              <a:t>monofásico</a:t>
            </a:r>
            <a:r>
              <a:rPr lang="en-US" sz="1200" dirty="0"/>
              <a:t> </a:t>
            </a:r>
            <a:r>
              <a:rPr lang="en-US" sz="1200" dirty="0" err="1"/>
              <a:t>em</a:t>
            </a:r>
            <a:r>
              <a:rPr lang="en-US" sz="1200" dirty="0"/>
              <a:t> </a:t>
            </a:r>
            <a:r>
              <a:rPr lang="en-US" sz="1200" dirty="0" err="1"/>
              <a:t>trifásico</a:t>
            </a:r>
            <a:r>
              <a:rPr lang="en-US" sz="1200" dirty="0"/>
              <a:t> e vice versa, </a:t>
            </a:r>
            <a:r>
              <a:rPr lang="en-US" sz="1200" dirty="0" err="1"/>
              <a:t>como</a:t>
            </a:r>
            <a:r>
              <a:rPr lang="en-US" sz="1200" dirty="0"/>
              <a:t> </a:t>
            </a:r>
            <a:r>
              <a:rPr lang="en-US" sz="1200" dirty="0" err="1"/>
              <a:t>também</a:t>
            </a:r>
            <a:r>
              <a:rPr lang="en-US" sz="1200" dirty="0"/>
              <a:t> é o </a:t>
            </a:r>
            <a:r>
              <a:rPr lang="en-US" sz="1200" dirty="0" err="1"/>
              <a:t>fator</a:t>
            </a:r>
            <a:r>
              <a:rPr lang="en-US" sz="1200" dirty="0"/>
              <a:t> de </a:t>
            </a:r>
            <a:r>
              <a:rPr lang="en-US" sz="1200" dirty="0" err="1"/>
              <a:t>conversão</a:t>
            </a:r>
            <a:r>
              <a:rPr lang="en-US" sz="1200" dirty="0"/>
              <a:t> de </a:t>
            </a:r>
            <a:r>
              <a:rPr lang="en-US" sz="1200" dirty="0" err="1"/>
              <a:t>tensão</a:t>
            </a:r>
            <a:r>
              <a:rPr lang="en-US" sz="1200" dirty="0"/>
              <a:t> de linha </a:t>
            </a:r>
            <a:r>
              <a:rPr lang="en-US" sz="1200" dirty="0" err="1"/>
              <a:t>em</a:t>
            </a:r>
            <a:r>
              <a:rPr lang="en-US" sz="1200" dirty="0"/>
              <a:t> </a:t>
            </a:r>
            <a:r>
              <a:rPr lang="en-US" sz="1200" dirty="0" err="1"/>
              <a:t>tensão</a:t>
            </a:r>
            <a:r>
              <a:rPr lang="en-US" sz="1200" dirty="0"/>
              <a:t> de </a:t>
            </a:r>
            <a:r>
              <a:rPr lang="en-US" sz="1200" dirty="0" err="1"/>
              <a:t>fase</a:t>
            </a:r>
            <a:r>
              <a:rPr lang="en-US" sz="1200" dirty="0"/>
              <a:t>, </a:t>
            </a:r>
            <a:r>
              <a:rPr lang="en-US" sz="1200" dirty="0" err="1"/>
              <a:t>ou</a:t>
            </a:r>
            <a:r>
              <a:rPr lang="en-US" sz="1200" dirty="0"/>
              <a:t> vice versa.</a:t>
            </a:r>
            <a:br>
              <a:rPr lang="en-US" sz="1100" dirty="0"/>
            </a:br>
            <a:endParaRPr lang="en-US" sz="1100" dirty="0"/>
          </a:p>
        </p:txBody>
      </p:sp>
      <p:sp>
        <p:nvSpPr>
          <p:cNvPr id="31" name="CaixaDeTexto 30">
            <a:extLst>
              <a:ext uri="{FF2B5EF4-FFF2-40B4-BE49-F238E27FC236}">
                <a16:creationId xmlns:a16="http://schemas.microsoft.com/office/drawing/2014/main" id="{BC00CE20-3044-C4D1-AB19-FD00680D2448}"/>
              </a:ext>
            </a:extLst>
          </p:cNvPr>
          <p:cNvSpPr txBox="1"/>
          <p:nvPr/>
        </p:nvSpPr>
        <p:spPr>
          <a:xfrm>
            <a:off x="838200" y="2411653"/>
            <a:ext cx="4952681" cy="3728613"/>
          </a:xfrm>
          <a:prstGeom prst="rect">
            <a:avLst/>
          </a:prstGeom>
        </p:spPr>
        <p:txBody>
          <a:bodyPr vert="horz" lIns="91440" tIns="45720" rIns="91440" bIns="45720" rtlCol="0">
            <a:normAutofit/>
          </a:bodyPr>
          <a:lstStyle/>
          <a:p>
            <a:pPr indent="-228600">
              <a:spcAft>
                <a:spcPts val="600"/>
              </a:spcAft>
              <a:buClr>
                <a:schemeClr val="accent1"/>
              </a:buClr>
              <a:buFont typeface="Arial" panose="020B0604020202020204" pitchFamily="34" charset="0"/>
              <a:buChar char="•"/>
            </a:pPr>
            <a:r>
              <a:rPr lang="en-US" sz="1400" b="1" dirty="0" err="1">
                <a:solidFill>
                  <a:schemeClr val="bg1"/>
                </a:solidFill>
              </a:rPr>
              <a:t>Lembre</a:t>
            </a:r>
            <a:r>
              <a:rPr lang="en-US" sz="1400" b="1" dirty="0">
                <a:solidFill>
                  <a:schemeClr val="bg1"/>
                </a:solidFill>
              </a:rPr>
              <a:t>-se:</a:t>
            </a:r>
          </a:p>
          <a:p>
            <a:pPr indent="-228600">
              <a:spcAft>
                <a:spcPts val="600"/>
              </a:spcAft>
              <a:buClr>
                <a:schemeClr val="accent1"/>
              </a:buClr>
              <a:buFont typeface="Arial" panose="020B0604020202020204" pitchFamily="34" charset="0"/>
              <a:buChar char="•"/>
            </a:pPr>
            <a:endParaRPr lang="en-US" sz="1400" dirty="0">
              <a:solidFill>
                <a:schemeClr val="bg1"/>
              </a:solidFill>
            </a:endParaRPr>
          </a:p>
          <a:p>
            <a:pPr indent="-228600">
              <a:spcAft>
                <a:spcPts val="600"/>
              </a:spcAft>
              <a:buClr>
                <a:schemeClr val="accent1"/>
              </a:buClr>
              <a:buFont typeface="Arial" panose="020B0604020202020204" pitchFamily="34" charset="0"/>
              <a:buChar char="•"/>
            </a:pPr>
            <a:endParaRPr lang="en-US" sz="1400" dirty="0">
              <a:solidFill>
                <a:schemeClr val="bg1"/>
              </a:solidFill>
            </a:endParaRPr>
          </a:p>
          <a:p>
            <a:pPr marL="285750" indent="-228600">
              <a:spcAft>
                <a:spcPts val="600"/>
              </a:spcAft>
              <a:buClr>
                <a:schemeClr val="accent1"/>
              </a:buClr>
              <a:buFont typeface="Arial" panose="020B0604020202020204" pitchFamily="34" charset="0"/>
              <a:buChar char="•"/>
            </a:pPr>
            <a:r>
              <a:rPr lang="en-US" sz="1400" dirty="0" err="1">
                <a:solidFill>
                  <a:schemeClr val="bg1"/>
                </a:solidFill>
              </a:rPr>
              <a:t>Tensão</a:t>
            </a:r>
            <a:r>
              <a:rPr lang="en-US" sz="1400" dirty="0">
                <a:solidFill>
                  <a:schemeClr val="bg1"/>
                </a:solidFill>
              </a:rPr>
              <a:t> de </a:t>
            </a:r>
            <a:r>
              <a:rPr lang="en-US" sz="1400" dirty="0" err="1">
                <a:solidFill>
                  <a:schemeClr val="bg1"/>
                </a:solidFill>
              </a:rPr>
              <a:t>fase</a:t>
            </a:r>
            <a:r>
              <a:rPr lang="en-US" sz="1400" dirty="0">
                <a:solidFill>
                  <a:schemeClr val="bg1"/>
                </a:solidFill>
              </a:rPr>
              <a:t> (TF) </a:t>
            </a:r>
            <a:r>
              <a:rPr lang="en-US" sz="1400" dirty="0" err="1">
                <a:solidFill>
                  <a:schemeClr val="bg1"/>
                </a:solidFill>
              </a:rPr>
              <a:t>ou</a:t>
            </a:r>
            <a:r>
              <a:rPr lang="en-US" sz="1400" dirty="0">
                <a:solidFill>
                  <a:schemeClr val="bg1"/>
                </a:solidFill>
              </a:rPr>
              <a:t> </a:t>
            </a:r>
            <a:r>
              <a:rPr lang="en-US" sz="1400" dirty="0" err="1">
                <a:solidFill>
                  <a:schemeClr val="bg1"/>
                </a:solidFill>
              </a:rPr>
              <a:t>tensão</a:t>
            </a:r>
            <a:r>
              <a:rPr lang="en-US" sz="1400" dirty="0">
                <a:solidFill>
                  <a:schemeClr val="bg1"/>
                </a:solidFill>
              </a:rPr>
              <a:t> </a:t>
            </a:r>
            <a:r>
              <a:rPr lang="en-US" sz="1400" dirty="0" err="1">
                <a:solidFill>
                  <a:schemeClr val="bg1"/>
                </a:solidFill>
              </a:rPr>
              <a:t>fase</a:t>
            </a:r>
            <a:r>
              <a:rPr lang="en-US" sz="1400" dirty="0">
                <a:solidFill>
                  <a:schemeClr val="bg1"/>
                </a:solidFill>
              </a:rPr>
              <a:t>. </a:t>
            </a:r>
            <a:r>
              <a:rPr lang="en-US" sz="1400" dirty="0" err="1">
                <a:solidFill>
                  <a:schemeClr val="bg1"/>
                </a:solidFill>
              </a:rPr>
              <a:t>neutro</a:t>
            </a:r>
            <a:r>
              <a:rPr lang="en-US" sz="1400" dirty="0">
                <a:solidFill>
                  <a:schemeClr val="bg1"/>
                </a:solidFill>
              </a:rPr>
              <a:t>;</a:t>
            </a:r>
          </a:p>
          <a:p>
            <a:pPr marL="285750" indent="-228600">
              <a:spcAft>
                <a:spcPts val="600"/>
              </a:spcAft>
              <a:buClr>
                <a:schemeClr val="accent1"/>
              </a:buClr>
              <a:buFont typeface="Arial" panose="020B0604020202020204" pitchFamily="34" charset="0"/>
              <a:buChar char="•"/>
            </a:pPr>
            <a:r>
              <a:rPr lang="en-US" sz="1400" dirty="0" err="1">
                <a:solidFill>
                  <a:schemeClr val="bg1"/>
                </a:solidFill>
              </a:rPr>
              <a:t>Tensão</a:t>
            </a:r>
            <a:r>
              <a:rPr lang="en-US" sz="1400" dirty="0">
                <a:solidFill>
                  <a:schemeClr val="bg1"/>
                </a:solidFill>
              </a:rPr>
              <a:t> de linha (TL) </a:t>
            </a:r>
            <a:r>
              <a:rPr lang="en-US" sz="1400" dirty="0" err="1">
                <a:solidFill>
                  <a:schemeClr val="bg1"/>
                </a:solidFill>
              </a:rPr>
              <a:t>ou</a:t>
            </a:r>
            <a:r>
              <a:rPr lang="en-US" sz="1400" dirty="0">
                <a:solidFill>
                  <a:schemeClr val="bg1"/>
                </a:solidFill>
              </a:rPr>
              <a:t> </a:t>
            </a:r>
            <a:r>
              <a:rPr lang="en-US" sz="1400" dirty="0" err="1">
                <a:solidFill>
                  <a:schemeClr val="bg1"/>
                </a:solidFill>
              </a:rPr>
              <a:t>tensão</a:t>
            </a:r>
            <a:r>
              <a:rPr lang="en-US" sz="1400" dirty="0">
                <a:solidFill>
                  <a:schemeClr val="bg1"/>
                </a:solidFill>
              </a:rPr>
              <a:t> </a:t>
            </a:r>
            <a:r>
              <a:rPr lang="en-US" sz="1400" dirty="0" err="1">
                <a:solidFill>
                  <a:schemeClr val="bg1"/>
                </a:solidFill>
              </a:rPr>
              <a:t>fase</a:t>
            </a:r>
            <a:r>
              <a:rPr lang="en-US" sz="1400" dirty="0">
                <a:solidFill>
                  <a:schemeClr val="bg1"/>
                </a:solidFill>
              </a:rPr>
              <a:t> </a:t>
            </a:r>
            <a:r>
              <a:rPr lang="en-US" sz="1400" dirty="0" err="1">
                <a:solidFill>
                  <a:schemeClr val="bg1"/>
                </a:solidFill>
              </a:rPr>
              <a:t>fase</a:t>
            </a:r>
            <a:endParaRPr lang="en-US" sz="1400" dirty="0">
              <a:solidFill>
                <a:schemeClr val="bg1"/>
              </a:solidFill>
            </a:endParaRPr>
          </a:p>
          <a:p>
            <a:pPr indent="-228600">
              <a:spcAft>
                <a:spcPts val="600"/>
              </a:spcAft>
              <a:buClr>
                <a:schemeClr val="accent1"/>
              </a:buClr>
              <a:buFont typeface="Arial" panose="020B0604020202020204" pitchFamily="34" charset="0"/>
              <a:buChar char="•"/>
            </a:pPr>
            <a:endParaRPr lang="en-US" sz="1400" dirty="0">
              <a:solidFill>
                <a:schemeClr val="bg1"/>
              </a:solidFill>
            </a:endParaRPr>
          </a:p>
          <a:p>
            <a:pPr marL="285750" indent="-228600">
              <a:spcAft>
                <a:spcPts val="600"/>
              </a:spcAft>
              <a:buClr>
                <a:schemeClr val="accent1"/>
              </a:buClr>
              <a:buFont typeface="Arial" panose="020B0604020202020204" pitchFamily="34" charset="0"/>
              <a:buChar char="•"/>
            </a:pPr>
            <a:r>
              <a:rPr lang="en-US" sz="1400" dirty="0">
                <a:solidFill>
                  <a:schemeClr val="bg1"/>
                </a:solidFill>
              </a:rPr>
              <a:t>TF = TL / 1,73</a:t>
            </a:r>
          </a:p>
          <a:p>
            <a:pPr marL="285750" indent="-228600">
              <a:spcAft>
                <a:spcPts val="600"/>
              </a:spcAft>
              <a:buClr>
                <a:schemeClr val="accent1"/>
              </a:buClr>
              <a:buFont typeface="Arial" panose="020B0604020202020204" pitchFamily="34" charset="0"/>
              <a:buChar char="•"/>
            </a:pPr>
            <a:r>
              <a:rPr lang="en-US" sz="1400" dirty="0">
                <a:solidFill>
                  <a:schemeClr val="bg1"/>
                </a:solidFill>
              </a:rPr>
              <a:t>TL = TF * 1,73</a:t>
            </a:r>
          </a:p>
          <a:p>
            <a:pPr marL="285750" indent="-228600">
              <a:spcAft>
                <a:spcPts val="600"/>
              </a:spcAft>
              <a:buClr>
                <a:schemeClr val="accent1"/>
              </a:buClr>
              <a:buFont typeface="Arial" panose="020B0604020202020204" pitchFamily="34" charset="0"/>
              <a:buChar char="•"/>
            </a:pPr>
            <a:endParaRPr lang="en-US" sz="1400" dirty="0">
              <a:solidFill>
                <a:schemeClr val="bg1"/>
              </a:solidFill>
            </a:endParaRPr>
          </a:p>
          <a:p>
            <a:pPr indent="-228600">
              <a:spcAft>
                <a:spcPts val="600"/>
              </a:spcAft>
              <a:buClr>
                <a:schemeClr val="accent1"/>
              </a:buClr>
              <a:buFont typeface="Arial" panose="020B0604020202020204" pitchFamily="34" charset="0"/>
              <a:buChar char="•"/>
            </a:pPr>
            <a:r>
              <a:rPr lang="en-US" sz="1400" dirty="0" err="1">
                <a:solidFill>
                  <a:schemeClr val="bg1"/>
                </a:solidFill>
              </a:rPr>
              <a:t>Exemplos</a:t>
            </a:r>
            <a:r>
              <a:rPr lang="en-US" sz="1400" dirty="0">
                <a:solidFill>
                  <a:schemeClr val="bg1"/>
                </a:solidFill>
              </a:rPr>
              <a:t>:</a:t>
            </a:r>
          </a:p>
          <a:p>
            <a:pPr marL="285750" indent="-228600">
              <a:spcAft>
                <a:spcPts val="600"/>
              </a:spcAft>
              <a:buClr>
                <a:schemeClr val="accent1"/>
              </a:buClr>
              <a:buFont typeface="Arial" panose="020B0604020202020204" pitchFamily="34" charset="0"/>
              <a:buChar char="•"/>
            </a:pPr>
            <a:r>
              <a:rPr lang="en-US" sz="1400" dirty="0">
                <a:solidFill>
                  <a:schemeClr val="bg1"/>
                </a:solidFill>
              </a:rPr>
              <a:t> 69kV / 1,73 = 39,8kV</a:t>
            </a:r>
          </a:p>
          <a:p>
            <a:pPr marL="285750" indent="-228600">
              <a:spcAft>
                <a:spcPts val="600"/>
              </a:spcAft>
              <a:buClr>
                <a:schemeClr val="accent1"/>
              </a:buClr>
              <a:buFont typeface="Arial" panose="020B0604020202020204" pitchFamily="34" charset="0"/>
              <a:buChar char="•"/>
            </a:pPr>
            <a:r>
              <a:rPr lang="en-US" sz="1400" dirty="0">
                <a:solidFill>
                  <a:schemeClr val="bg1"/>
                </a:solidFill>
              </a:rPr>
              <a:t>  220v * 1,73 = 380V     </a:t>
            </a:r>
          </a:p>
          <a:p>
            <a:pPr marL="285750" indent="-228600">
              <a:spcAft>
                <a:spcPts val="600"/>
              </a:spcAft>
              <a:buClr>
                <a:schemeClr val="accent1"/>
              </a:buClr>
              <a:buFont typeface="Arial" panose="020B0604020202020204" pitchFamily="34" charset="0"/>
              <a:buChar char="•"/>
            </a:pPr>
            <a:endParaRPr lang="en-US" sz="1400" dirty="0">
              <a:solidFill>
                <a:schemeClr val="bg1"/>
              </a:solidFill>
            </a:endParaRPr>
          </a:p>
          <a:p>
            <a:pPr indent="-228600">
              <a:spcAft>
                <a:spcPts val="600"/>
              </a:spcAft>
              <a:buClr>
                <a:schemeClr val="accent1"/>
              </a:buClr>
              <a:buFont typeface="Arial" panose="020B0604020202020204" pitchFamily="34" charset="0"/>
              <a:buChar char="•"/>
            </a:pPr>
            <a:endParaRPr lang="en-US" sz="1400" dirty="0">
              <a:solidFill>
                <a:schemeClr val="bg1"/>
              </a:solidFill>
            </a:endParaRPr>
          </a:p>
        </p:txBody>
      </p:sp>
      <p:pic>
        <p:nvPicPr>
          <p:cNvPr id="4" name="Imagem 3" descr="Uma imagem contendo Ícone&#10;&#10;Descrição gerada automaticamente">
            <a:extLst>
              <a:ext uri="{FF2B5EF4-FFF2-40B4-BE49-F238E27FC236}">
                <a16:creationId xmlns:a16="http://schemas.microsoft.com/office/drawing/2014/main" id="{86E108B2-E98C-1CCC-A418-4381F80CD944}"/>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3946" r="3414"/>
          <a:stretch/>
        </p:blipFill>
        <p:spPr>
          <a:xfrm>
            <a:off x="6858001" y="567942"/>
            <a:ext cx="4724400" cy="5716862"/>
          </a:xfrm>
          <a:prstGeom prst="rect">
            <a:avLst/>
          </a:prstGeom>
        </p:spPr>
      </p:pic>
      <p:sp>
        <p:nvSpPr>
          <p:cNvPr id="111" name="Espaço Reservado para Rodapé 110">
            <a:extLst>
              <a:ext uri="{FF2B5EF4-FFF2-40B4-BE49-F238E27FC236}">
                <a16:creationId xmlns:a16="http://schemas.microsoft.com/office/drawing/2014/main" id="{DDC88BEF-A275-9871-3604-8535DFEF0796}"/>
              </a:ext>
            </a:extLst>
          </p:cNvPr>
          <p:cNvSpPr>
            <a:spLocks noGrp="1"/>
          </p:cNvSpPr>
          <p:nvPr>
            <p:ph type="ftr" sz="quarter" idx="11"/>
          </p:nvPr>
        </p:nvSpPr>
        <p:spPr>
          <a:xfrm>
            <a:off x="6858000" y="6327648"/>
            <a:ext cx="3657600" cy="365125"/>
          </a:xfrm>
        </p:spPr>
        <p:txBody>
          <a:bodyPr vert="horz" lIns="91440" tIns="45720" rIns="91440" bIns="45720" rtlCol="0" anchor="ctr">
            <a:normAutofit/>
          </a:bodyPr>
          <a:lstStyle/>
          <a:p>
            <a:pPr algn="l">
              <a:spcAft>
                <a:spcPts val="600"/>
              </a:spcAft>
            </a:pPr>
            <a:r>
              <a:rPr lang="en-US" b="1" kern="1200">
                <a:solidFill>
                  <a:schemeClr val="tx1">
                    <a:alpha val="60000"/>
                  </a:schemeClr>
                </a:solidFill>
                <a:latin typeface="+mn-lt"/>
                <a:ea typeface="+mn-ea"/>
                <a:cs typeface="+mn-cs"/>
              </a:rPr>
              <a:t>Subestações elétricas</a:t>
            </a:r>
          </a:p>
        </p:txBody>
      </p:sp>
      <p:sp>
        <p:nvSpPr>
          <p:cNvPr id="110" name="Espaço Reservado para Número de Slide 109">
            <a:extLst>
              <a:ext uri="{FF2B5EF4-FFF2-40B4-BE49-F238E27FC236}">
                <a16:creationId xmlns:a16="http://schemas.microsoft.com/office/drawing/2014/main" id="{B1275908-AF95-7F1E-7AB1-E14791C0811E}"/>
              </a:ext>
            </a:extLst>
          </p:cNvPr>
          <p:cNvSpPr>
            <a:spLocks noGrp="1"/>
          </p:cNvSpPr>
          <p:nvPr>
            <p:ph type="sldNum" sz="quarter" idx="12"/>
          </p:nvPr>
        </p:nvSpPr>
        <p:spPr>
          <a:xfrm>
            <a:off x="10591800" y="6327648"/>
            <a:ext cx="762000" cy="365125"/>
          </a:xfrm>
        </p:spPr>
        <p:txBody>
          <a:bodyPr vert="horz" lIns="91440" tIns="45720" rIns="91440" bIns="45720" rtlCol="0" anchor="ctr">
            <a:normAutofit/>
          </a:bodyPr>
          <a:lstStyle/>
          <a:p>
            <a:pPr>
              <a:spcAft>
                <a:spcPts val="600"/>
              </a:spcAft>
            </a:pPr>
            <a:fld id="{73B850FF-6169-4056-8077-06FFA93A5366}" type="slidenum">
              <a:rPr lang="en-US" b="1" smtClean="0">
                <a:solidFill>
                  <a:schemeClr val="tx1">
                    <a:alpha val="60000"/>
                  </a:schemeClr>
                </a:solidFill>
              </a:rPr>
              <a:pPr>
                <a:spcAft>
                  <a:spcPts val="600"/>
                </a:spcAft>
              </a:pPr>
              <a:t>7</a:t>
            </a:fld>
            <a:endParaRPr lang="en-US" b="1">
              <a:solidFill>
                <a:schemeClr val="tx1">
                  <a:alpha val="60000"/>
                </a:schemeClr>
              </a:solidFill>
            </a:endParaRPr>
          </a:p>
        </p:txBody>
      </p:sp>
    </p:spTree>
    <p:extLst>
      <p:ext uri="{BB962C8B-B14F-4D97-AF65-F5344CB8AC3E}">
        <p14:creationId xmlns:p14="http://schemas.microsoft.com/office/powerpoint/2010/main" val="3785660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 name="Rectangle 17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76" name="Picture 17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78" name="Rectangle 17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0" name="Rectangle 179">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0B4DC68E-0796-067E-156E-DF5B447FC39E}"/>
              </a:ext>
            </a:extLst>
          </p:cNvPr>
          <p:cNvSpPr>
            <a:spLocks noGrp="1"/>
          </p:cNvSpPr>
          <p:nvPr>
            <p:ph type="ctrTitle"/>
          </p:nvPr>
        </p:nvSpPr>
        <p:spPr>
          <a:xfrm>
            <a:off x="838200" y="559813"/>
            <a:ext cx="4633785" cy="2397324"/>
          </a:xfrm>
        </p:spPr>
        <p:txBody>
          <a:bodyPr vert="horz" lIns="91440" tIns="45720" rIns="91440" bIns="45720" rtlCol="0" anchor="ctr">
            <a:normAutofit/>
          </a:bodyPr>
          <a:lstStyle/>
          <a:p>
            <a:pPr algn="l">
              <a:lnSpc>
                <a:spcPct val="90000"/>
              </a:lnSpc>
            </a:pPr>
            <a:r>
              <a:rPr lang="en-US" sz="2800">
                <a:solidFill>
                  <a:schemeClr val="tx2"/>
                </a:solidFill>
              </a:rPr>
              <a:t>Equipamentos de pátio de uma subestação</a:t>
            </a:r>
            <a:br>
              <a:rPr lang="en-US" sz="2800">
                <a:solidFill>
                  <a:schemeClr val="tx2"/>
                </a:solidFill>
              </a:rPr>
            </a:br>
            <a:br>
              <a:rPr lang="en-US" sz="2800">
                <a:solidFill>
                  <a:schemeClr val="tx2"/>
                </a:solidFill>
              </a:rPr>
            </a:br>
            <a:br>
              <a:rPr lang="en-US" sz="2800">
                <a:solidFill>
                  <a:schemeClr val="tx2"/>
                </a:solidFill>
              </a:rPr>
            </a:br>
            <a:br>
              <a:rPr lang="en-US" sz="2800">
                <a:solidFill>
                  <a:schemeClr val="tx2"/>
                </a:solidFill>
              </a:rPr>
            </a:br>
            <a:endParaRPr lang="en-US" sz="2800">
              <a:solidFill>
                <a:schemeClr val="tx2"/>
              </a:solidFill>
            </a:endParaRPr>
          </a:p>
        </p:txBody>
      </p:sp>
      <p:sp>
        <p:nvSpPr>
          <p:cNvPr id="8" name="Título 1">
            <a:extLst>
              <a:ext uri="{FF2B5EF4-FFF2-40B4-BE49-F238E27FC236}">
                <a16:creationId xmlns:a16="http://schemas.microsoft.com/office/drawing/2014/main" id="{067C88CD-5EC9-D80A-28F2-363FEE4CD8B1}"/>
              </a:ext>
            </a:extLst>
          </p:cNvPr>
          <p:cNvSpPr txBox="1">
            <a:spLocks/>
          </p:cNvSpPr>
          <p:nvPr/>
        </p:nvSpPr>
        <p:spPr>
          <a:xfrm>
            <a:off x="550863" y="2237454"/>
            <a:ext cx="4633486" cy="2912687"/>
          </a:xfrm>
          <a:prstGeom prst="rect">
            <a:avLst/>
          </a:prstGeom>
        </p:spPr>
        <p:txBody>
          <a:bodyPr vert="horz" lIns="91440" tIns="45720" rIns="91440" bIns="45720" rtlCol="0">
            <a:normAutofit fontScale="40000" lnSpcReduction="20000"/>
          </a:bodyPr>
          <a:lstStyle>
            <a:lvl1pPr algn="ctr" defTabSz="914400" rtl="0" eaLnBrk="1" latinLnBrk="0" hangingPunct="1">
              <a:lnSpc>
                <a:spcPct val="100000"/>
              </a:lnSpc>
              <a:spcBef>
                <a:spcPct val="0"/>
              </a:spcBef>
              <a:buNone/>
              <a:defRPr sz="4400" b="1" kern="1200">
                <a:solidFill>
                  <a:schemeClr val="bg1"/>
                </a:solidFill>
                <a:latin typeface="+mj-lt"/>
                <a:ea typeface="+mj-ea"/>
                <a:cs typeface="+mj-cs"/>
              </a:defRPr>
            </a:lvl1pPr>
          </a:lstStyle>
          <a:p>
            <a:pPr marL="457200" indent="-228600" algn="l">
              <a:spcAft>
                <a:spcPts val="600"/>
              </a:spcAft>
              <a:buClr>
                <a:schemeClr val="accent1"/>
              </a:buClr>
              <a:buFont typeface="Arial" panose="020B0604020202020204" pitchFamily="34" charset="0"/>
              <a:buChar char="•"/>
            </a:pPr>
            <a:r>
              <a:rPr lang="en-US" sz="4500" b="0" dirty="0">
                <a:solidFill>
                  <a:schemeClr val="tx2"/>
                </a:solidFill>
                <a:latin typeface="+mn-lt"/>
                <a:ea typeface="+mn-ea"/>
                <a:cs typeface="+mn-cs"/>
              </a:rPr>
              <a:t>Pra raios</a:t>
            </a:r>
          </a:p>
          <a:p>
            <a:pPr marL="457200" indent="-228600" algn="l">
              <a:spcAft>
                <a:spcPts val="600"/>
              </a:spcAft>
              <a:buClr>
                <a:schemeClr val="accent1"/>
              </a:buClr>
              <a:buFont typeface="Arial" panose="020B0604020202020204" pitchFamily="34" charset="0"/>
              <a:buChar char="•"/>
            </a:pPr>
            <a:r>
              <a:rPr lang="en-US" sz="4500" b="0" dirty="0">
                <a:solidFill>
                  <a:schemeClr val="tx2"/>
                </a:solidFill>
                <a:latin typeface="+mn-lt"/>
                <a:ea typeface="+mn-ea"/>
                <a:cs typeface="+mn-cs"/>
              </a:rPr>
              <a:t>TP de linha</a:t>
            </a:r>
          </a:p>
          <a:p>
            <a:pPr marL="457200" indent="-228600" algn="l">
              <a:spcAft>
                <a:spcPts val="600"/>
              </a:spcAft>
              <a:buClr>
                <a:schemeClr val="accent1"/>
              </a:buClr>
              <a:buFont typeface="Arial" panose="020B0604020202020204" pitchFamily="34" charset="0"/>
              <a:buChar char="•"/>
            </a:pPr>
            <a:r>
              <a:rPr lang="en-US" sz="4500" b="0" dirty="0">
                <a:solidFill>
                  <a:schemeClr val="tx2"/>
                </a:solidFill>
                <a:latin typeface="+mn-lt"/>
                <a:ea typeface="+mn-ea"/>
                <a:cs typeface="+mn-cs"/>
              </a:rPr>
              <a:t>Chave seccionadora</a:t>
            </a:r>
          </a:p>
          <a:p>
            <a:pPr marL="457200" indent="-228600" algn="l">
              <a:spcAft>
                <a:spcPts val="600"/>
              </a:spcAft>
              <a:buClr>
                <a:schemeClr val="accent1"/>
              </a:buClr>
              <a:buFont typeface="Arial" panose="020B0604020202020204" pitchFamily="34" charset="0"/>
              <a:buChar char="•"/>
            </a:pPr>
            <a:r>
              <a:rPr lang="en-US" sz="4500" b="0" dirty="0">
                <a:solidFill>
                  <a:schemeClr val="tx2"/>
                </a:solidFill>
                <a:latin typeface="+mn-lt"/>
                <a:ea typeface="+mn-ea"/>
                <a:cs typeface="+mn-cs"/>
              </a:rPr>
              <a:t>Barramento AT</a:t>
            </a:r>
          </a:p>
          <a:p>
            <a:pPr marL="457200" indent="-228600" algn="l">
              <a:spcAft>
                <a:spcPts val="600"/>
              </a:spcAft>
              <a:buClr>
                <a:schemeClr val="accent1"/>
              </a:buClr>
              <a:buFont typeface="Arial" panose="020B0604020202020204" pitchFamily="34" charset="0"/>
              <a:buChar char="•"/>
            </a:pPr>
            <a:r>
              <a:rPr lang="en-US" sz="4500" b="0" dirty="0">
                <a:solidFill>
                  <a:schemeClr val="tx2"/>
                </a:solidFill>
                <a:latin typeface="+mn-lt"/>
                <a:ea typeface="+mn-ea"/>
                <a:cs typeface="+mn-cs"/>
              </a:rPr>
              <a:t>TP de barra</a:t>
            </a:r>
          </a:p>
          <a:p>
            <a:pPr marL="457200" indent="-228600" algn="l">
              <a:spcAft>
                <a:spcPts val="600"/>
              </a:spcAft>
              <a:buClr>
                <a:schemeClr val="accent1"/>
              </a:buClr>
              <a:buFont typeface="Arial" panose="020B0604020202020204" pitchFamily="34" charset="0"/>
              <a:buChar char="•"/>
            </a:pPr>
            <a:r>
              <a:rPr lang="en-US" sz="4500" b="0" dirty="0">
                <a:solidFill>
                  <a:schemeClr val="tx2"/>
                </a:solidFill>
                <a:latin typeface="+mn-lt"/>
                <a:ea typeface="+mn-ea"/>
                <a:cs typeface="+mn-cs"/>
              </a:rPr>
              <a:t>TC</a:t>
            </a:r>
          </a:p>
          <a:p>
            <a:pPr marL="457200" indent="-228600" algn="l">
              <a:spcAft>
                <a:spcPts val="600"/>
              </a:spcAft>
              <a:buClr>
                <a:schemeClr val="accent1"/>
              </a:buClr>
              <a:buFont typeface="Arial" panose="020B0604020202020204" pitchFamily="34" charset="0"/>
              <a:buChar char="•"/>
            </a:pPr>
            <a:r>
              <a:rPr lang="en-US" sz="4500" b="0" dirty="0">
                <a:solidFill>
                  <a:schemeClr val="tx2"/>
                </a:solidFill>
                <a:latin typeface="+mn-lt"/>
                <a:ea typeface="+mn-ea"/>
                <a:cs typeface="+mn-cs"/>
              </a:rPr>
              <a:t>Disjuntor</a:t>
            </a:r>
          </a:p>
          <a:p>
            <a:pPr marL="457200" indent="-228600" algn="l">
              <a:spcAft>
                <a:spcPts val="600"/>
              </a:spcAft>
              <a:buClr>
                <a:schemeClr val="accent1"/>
              </a:buClr>
              <a:buFont typeface="Arial" panose="020B0604020202020204" pitchFamily="34" charset="0"/>
              <a:buChar char="•"/>
            </a:pPr>
            <a:r>
              <a:rPr lang="en-US" sz="4500" b="0" dirty="0">
                <a:solidFill>
                  <a:schemeClr val="tx2"/>
                </a:solidFill>
                <a:latin typeface="+mn-lt"/>
                <a:ea typeface="+mn-ea"/>
                <a:cs typeface="+mn-cs"/>
              </a:rPr>
              <a:t>Transformador</a:t>
            </a:r>
          </a:p>
          <a:p>
            <a:pPr marL="457200" indent="-228600" algn="l">
              <a:spcAft>
                <a:spcPts val="600"/>
              </a:spcAft>
              <a:buClr>
                <a:schemeClr val="accent1"/>
              </a:buClr>
              <a:buFont typeface="Arial" panose="020B0604020202020204" pitchFamily="34" charset="0"/>
              <a:buChar char="•"/>
            </a:pPr>
            <a:r>
              <a:rPr lang="en-US" sz="4500" b="0" dirty="0">
                <a:solidFill>
                  <a:schemeClr val="tx2"/>
                </a:solidFill>
                <a:latin typeface="+mn-lt"/>
                <a:ea typeface="+mn-ea"/>
                <a:cs typeface="+mn-cs"/>
              </a:rPr>
              <a:t>Barramento BT</a:t>
            </a:r>
            <a:br>
              <a:rPr lang="en-US" sz="1300" b="0" dirty="0">
                <a:solidFill>
                  <a:schemeClr val="tx2"/>
                </a:solidFill>
                <a:latin typeface="+mn-lt"/>
                <a:ea typeface="+mn-ea"/>
                <a:cs typeface="+mn-cs"/>
              </a:rPr>
            </a:br>
            <a:br>
              <a:rPr lang="en-US" sz="1300" dirty="0">
                <a:solidFill>
                  <a:schemeClr val="tx2"/>
                </a:solidFill>
                <a:latin typeface="+mn-lt"/>
                <a:ea typeface="+mn-ea"/>
                <a:cs typeface="+mn-cs"/>
              </a:rPr>
            </a:br>
            <a:endParaRPr lang="en-US" sz="1300" dirty="0">
              <a:solidFill>
                <a:schemeClr val="tx2"/>
              </a:solidFill>
              <a:latin typeface="+mn-lt"/>
              <a:ea typeface="+mn-ea"/>
              <a:cs typeface="+mn-cs"/>
            </a:endParaRPr>
          </a:p>
        </p:txBody>
      </p:sp>
      <p:sp>
        <p:nvSpPr>
          <p:cNvPr id="182" name="Rectangle 181">
            <a:extLst>
              <a:ext uri="{FF2B5EF4-FFF2-40B4-BE49-F238E27FC236}">
                <a16:creationId xmlns:a16="http://schemas.microsoft.com/office/drawing/2014/main" id="{7F174AE6-83F4-4EF2-8F3A-E34B1822D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00" y="0"/>
            <a:ext cx="617219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4" name="Rectangle 183">
            <a:extLst>
              <a:ext uri="{FF2B5EF4-FFF2-40B4-BE49-F238E27FC236}">
                <a16:creationId xmlns:a16="http://schemas.microsoft.com/office/drawing/2014/main" id="{4C30E035-0509-409C-B71F-0650ACB14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19800" y="0"/>
            <a:ext cx="6172198"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m 6" descr="Uma imagem contendo ao ar livre, velho, barco, edifício&#10;&#10;Descrição gerada automaticamente">
            <a:extLst>
              <a:ext uri="{FF2B5EF4-FFF2-40B4-BE49-F238E27FC236}">
                <a16:creationId xmlns:a16="http://schemas.microsoft.com/office/drawing/2014/main" id="{AF1F2CCD-8C0E-EA81-2ABE-FBE6D74F384F}"/>
              </a:ext>
            </a:extLst>
          </p:cNvPr>
          <p:cNvPicPr>
            <a:picLocks noChangeAspect="1"/>
          </p:cNvPicPr>
          <p:nvPr/>
        </p:nvPicPr>
        <p:blipFill rotWithShape="1">
          <a:blip r:embed="rId4">
            <a:extLst>
              <a:ext uri="{28A0092B-C50C-407E-A947-70E740481C1C}">
                <a14:useLocalDpi xmlns:a14="http://schemas.microsoft.com/office/drawing/2010/main" val="0"/>
              </a:ext>
            </a:extLst>
          </a:blip>
          <a:srcRect l="24527" r="29224" b="1"/>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
        <p:nvSpPr>
          <p:cNvPr id="111" name="Espaço Reservado para Rodapé 110">
            <a:extLst>
              <a:ext uri="{FF2B5EF4-FFF2-40B4-BE49-F238E27FC236}">
                <a16:creationId xmlns:a16="http://schemas.microsoft.com/office/drawing/2014/main" id="{DDC88BEF-A275-9871-3604-8535DFEF0796}"/>
              </a:ext>
            </a:extLst>
          </p:cNvPr>
          <p:cNvSpPr>
            <a:spLocks noGrp="1"/>
          </p:cNvSpPr>
          <p:nvPr>
            <p:ph type="ftr" sz="quarter" idx="11"/>
          </p:nvPr>
        </p:nvSpPr>
        <p:spPr>
          <a:xfrm>
            <a:off x="6858000" y="6356350"/>
            <a:ext cx="4114800" cy="365125"/>
          </a:xfrm>
        </p:spPr>
        <p:txBody>
          <a:bodyPr vert="horz" lIns="91440" tIns="45720" rIns="91440" bIns="45720" rtlCol="0" anchor="ctr">
            <a:normAutofit/>
          </a:bodyPr>
          <a:lstStyle/>
          <a:p>
            <a:pPr algn="l">
              <a:spcAft>
                <a:spcPts val="600"/>
              </a:spcAft>
            </a:pPr>
            <a:r>
              <a:rPr lang="en-US" b="1" kern="1200">
                <a:latin typeface="+mn-lt"/>
                <a:ea typeface="+mn-ea"/>
                <a:cs typeface="+mn-cs"/>
              </a:rPr>
              <a:t>Subestações elétricas</a:t>
            </a:r>
          </a:p>
        </p:txBody>
      </p:sp>
      <p:sp>
        <p:nvSpPr>
          <p:cNvPr id="110" name="Espaço Reservado para Número de Slide 109">
            <a:extLst>
              <a:ext uri="{FF2B5EF4-FFF2-40B4-BE49-F238E27FC236}">
                <a16:creationId xmlns:a16="http://schemas.microsoft.com/office/drawing/2014/main" id="{B1275908-AF95-7F1E-7AB1-E14791C0811E}"/>
              </a:ext>
            </a:extLst>
          </p:cNvPr>
          <p:cNvSpPr>
            <a:spLocks noGrp="1"/>
          </p:cNvSpPr>
          <p:nvPr>
            <p:ph type="sldNum" sz="quarter" idx="12"/>
          </p:nvPr>
        </p:nvSpPr>
        <p:spPr>
          <a:xfrm>
            <a:off x="8610600" y="6324600"/>
            <a:ext cx="2743200" cy="365125"/>
          </a:xfrm>
        </p:spPr>
        <p:txBody>
          <a:bodyPr vert="horz" lIns="91440" tIns="45720" rIns="91440" bIns="45720" rtlCol="0" anchor="ctr">
            <a:normAutofit/>
          </a:bodyPr>
          <a:lstStyle/>
          <a:p>
            <a:pPr>
              <a:spcAft>
                <a:spcPts val="600"/>
              </a:spcAft>
            </a:pPr>
            <a:fld id="{73B850FF-6169-4056-8077-06FFA93A5366}" type="slidenum">
              <a:rPr lang="en-US" b="1"/>
              <a:pPr>
                <a:spcAft>
                  <a:spcPts val="600"/>
                </a:spcAft>
              </a:pPr>
              <a:t>8</a:t>
            </a:fld>
            <a:endParaRPr lang="en-US" b="1"/>
          </a:p>
        </p:txBody>
      </p:sp>
    </p:spTree>
    <p:extLst>
      <p:ext uri="{BB962C8B-B14F-4D97-AF65-F5344CB8AC3E}">
        <p14:creationId xmlns:p14="http://schemas.microsoft.com/office/powerpoint/2010/main" val="1770061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9" name="Rectangle 15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61" name="Picture 16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63" name="Rectangle 16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5" name="Rectangle 164">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67" name="Picture 166">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2" name="Título 1">
            <a:extLst>
              <a:ext uri="{FF2B5EF4-FFF2-40B4-BE49-F238E27FC236}">
                <a16:creationId xmlns:a16="http://schemas.microsoft.com/office/drawing/2014/main" id="{0B4DC68E-0796-067E-156E-DF5B447FC39E}"/>
              </a:ext>
            </a:extLst>
          </p:cNvPr>
          <p:cNvSpPr>
            <a:spLocks noGrp="1"/>
          </p:cNvSpPr>
          <p:nvPr>
            <p:ph type="ctrTitle"/>
          </p:nvPr>
        </p:nvSpPr>
        <p:spPr>
          <a:xfrm>
            <a:off x="209422" y="889089"/>
            <a:ext cx="6645179" cy="1573786"/>
          </a:xfrm>
        </p:spPr>
        <p:txBody>
          <a:bodyPr vert="horz" lIns="91440" tIns="45720" rIns="91440" bIns="45720" rtlCol="0" anchor="ctr">
            <a:normAutofit fontScale="90000"/>
          </a:bodyPr>
          <a:lstStyle/>
          <a:p>
            <a:pPr algn="l">
              <a:lnSpc>
                <a:spcPct val="90000"/>
              </a:lnSpc>
            </a:pPr>
            <a:r>
              <a:rPr lang="en-US" sz="2700" dirty="0" err="1">
                <a:solidFill>
                  <a:schemeClr val="tx1"/>
                </a:solidFill>
              </a:rPr>
              <a:t>Equipamentos</a:t>
            </a:r>
            <a:r>
              <a:rPr lang="en-US" sz="2700" dirty="0">
                <a:solidFill>
                  <a:schemeClr val="tx1"/>
                </a:solidFill>
              </a:rPr>
              <a:t> de </a:t>
            </a:r>
            <a:r>
              <a:rPr lang="en-US" sz="2700" dirty="0" err="1">
                <a:solidFill>
                  <a:schemeClr val="tx1"/>
                </a:solidFill>
              </a:rPr>
              <a:t>pátio</a:t>
            </a:r>
            <a:r>
              <a:rPr lang="en-US" sz="2700" dirty="0">
                <a:solidFill>
                  <a:schemeClr val="tx1"/>
                </a:solidFill>
              </a:rPr>
              <a:t> de </a:t>
            </a:r>
            <a:r>
              <a:rPr lang="en-US" sz="2700" dirty="0" err="1">
                <a:solidFill>
                  <a:schemeClr val="tx1"/>
                </a:solidFill>
              </a:rPr>
              <a:t>uma</a:t>
            </a:r>
            <a:r>
              <a:rPr lang="en-US" sz="2700" dirty="0">
                <a:solidFill>
                  <a:schemeClr val="tx1"/>
                </a:solidFill>
              </a:rPr>
              <a:t> subestação</a:t>
            </a:r>
            <a:br>
              <a:rPr lang="en-US" sz="2000" b="0" dirty="0">
                <a:solidFill>
                  <a:schemeClr val="tx2"/>
                </a:solidFill>
              </a:rPr>
            </a:br>
            <a:br>
              <a:rPr lang="en-US" sz="2000" b="0" dirty="0">
                <a:solidFill>
                  <a:schemeClr val="tx2"/>
                </a:solidFill>
              </a:rPr>
            </a:br>
            <a:br>
              <a:rPr lang="en-US" sz="2000" b="0" dirty="0">
                <a:solidFill>
                  <a:schemeClr val="tx2"/>
                </a:solidFill>
              </a:rPr>
            </a:br>
            <a:br>
              <a:rPr lang="en-US" sz="3400" dirty="0">
                <a:solidFill>
                  <a:schemeClr val="tx2"/>
                </a:solidFill>
              </a:rPr>
            </a:br>
            <a:endParaRPr lang="en-US" sz="3400" dirty="0">
              <a:solidFill>
                <a:schemeClr val="tx2"/>
              </a:solidFill>
            </a:endParaRPr>
          </a:p>
        </p:txBody>
      </p:sp>
      <p:pic>
        <p:nvPicPr>
          <p:cNvPr id="7" name="Imagem 6" descr="Uma imagem contendo ao ar livre, velho, barco, edifício&#10;&#10;Descrição gerada automaticamente">
            <a:extLst>
              <a:ext uri="{FF2B5EF4-FFF2-40B4-BE49-F238E27FC236}">
                <a16:creationId xmlns:a16="http://schemas.microsoft.com/office/drawing/2014/main" id="{AF1F2CCD-8C0E-EA81-2ABE-FBE6D74F384F}"/>
              </a:ext>
            </a:extLst>
          </p:cNvPr>
          <p:cNvPicPr>
            <a:picLocks noChangeAspect="1"/>
          </p:cNvPicPr>
          <p:nvPr/>
        </p:nvPicPr>
        <p:blipFill rotWithShape="1">
          <a:blip r:embed="rId4">
            <a:extLst>
              <a:ext uri="{28A0092B-C50C-407E-A947-70E740481C1C}">
                <a14:useLocalDpi xmlns:a14="http://schemas.microsoft.com/office/drawing/2010/main" val="0"/>
              </a:ext>
            </a:extLst>
          </a:blip>
          <a:srcRect r="4696"/>
          <a:stretch/>
        </p:blipFill>
        <p:spPr>
          <a:xfrm>
            <a:off x="3181236" y="2093953"/>
            <a:ext cx="8801341" cy="4271195"/>
          </a:xfrm>
          <a:prstGeom prst="rect">
            <a:avLst/>
          </a:prstGeom>
        </p:spPr>
      </p:pic>
      <p:pic>
        <p:nvPicPr>
          <p:cNvPr id="169" name="Picture 168">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
        <p:nvSpPr>
          <p:cNvPr id="111" name="Espaço Reservado para Rodapé 110">
            <a:extLst>
              <a:ext uri="{FF2B5EF4-FFF2-40B4-BE49-F238E27FC236}">
                <a16:creationId xmlns:a16="http://schemas.microsoft.com/office/drawing/2014/main" id="{DDC88BEF-A275-9871-3604-8535DFEF0796}"/>
              </a:ext>
            </a:extLst>
          </p:cNvPr>
          <p:cNvSpPr>
            <a:spLocks noGrp="1"/>
          </p:cNvSpPr>
          <p:nvPr>
            <p:ph type="ftr" sz="quarter" idx="11"/>
          </p:nvPr>
        </p:nvSpPr>
        <p:spPr>
          <a:xfrm>
            <a:off x="4104534" y="6356350"/>
            <a:ext cx="4114800" cy="365125"/>
          </a:xfrm>
        </p:spPr>
        <p:txBody>
          <a:bodyPr vert="horz" lIns="91440" tIns="45720" rIns="91440" bIns="45720" rtlCol="0" anchor="ctr">
            <a:normAutofit/>
          </a:bodyPr>
          <a:lstStyle/>
          <a:p>
            <a:pPr>
              <a:spcAft>
                <a:spcPts val="600"/>
              </a:spcAft>
            </a:pPr>
            <a:r>
              <a:rPr lang="en-US" b="1" kern="1200">
                <a:solidFill>
                  <a:schemeClr val="tx1">
                    <a:alpha val="60000"/>
                  </a:schemeClr>
                </a:solidFill>
                <a:latin typeface="+mn-lt"/>
                <a:ea typeface="+mn-ea"/>
                <a:cs typeface="+mn-cs"/>
              </a:rPr>
              <a:t>Subestações elétricas</a:t>
            </a:r>
          </a:p>
        </p:txBody>
      </p:sp>
      <p:sp>
        <p:nvSpPr>
          <p:cNvPr id="110" name="Espaço Reservado para Número de Slide 109">
            <a:extLst>
              <a:ext uri="{FF2B5EF4-FFF2-40B4-BE49-F238E27FC236}">
                <a16:creationId xmlns:a16="http://schemas.microsoft.com/office/drawing/2014/main" id="{B1275908-AF95-7F1E-7AB1-E14791C0811E}"/>
              </a:ext>
            </a:extLst>
          </p:cNvPr>
          <p:cNvSpPr>
            <a:spLocks noGrp="1"/>
          </p:cNvSpPr>
          <p:nvPr>
            <p:ph type="sldNum" sz="quarter" idx="12"/>
          </p:nvPr>
        </p:nvSpPr>
        <p:spPr>
          <a:xfrm>
            <a:off x="8610600" y="6324600"/>
            <a:ext cx="2743200" cy="365125"/>
          </a:xfrm>
        </p:spPr>
        <p:txBody>
          <a:bodyPr vert="horz" lIns="91440" tIns="45720" rIns="91440" bIns="45720" rtlCol="0" anchor="ctr">
            <a:normAutofit/>
          </a:bodyPr>
          <a:lstStyle/>
          <a:p>
            <a:pPr>
              <a:spcAft>
                <a:spcPts val="600"/>
              </a:spcAft>
            </a:pPr>
            <a:fld id="{73B850FF-6169-4056-8077-06FFA93A5366}" type="slidenum">
              <a:rPr lang="en-US" b="1">
                <a:solidFill>
                  <a:schemeClr val="tx1">
                    <a:alpha val="60000"/>
                  </a:schemeClr>
                </a:solidFill>
              </a:rPr>
              <a:pPr>
                <a:spcAft>
                  <a:spcPts val="600"/>
                </a:spcAft>
              </a:pPr>
              <a:t>9</a:t>
            </a:fld>
            <a:endParaRPr lang="en-US" b="1" dirty="0">
              <a:solidFill>
                <a:schemeClr val="tx1">
                  <a:alpha val="60000"/>
                </a:schemeClr>
              </a:solidFill>
            </a:endParaRPr>
          </a:p>
        </p:txBody>
      </p:sp>
      <p:sp>
        <p:nvSpPr>
          <p:cNvPr id="8" name="Título 1">
            <a:extLst>
              <a:ext uri="{FF2B5EF4-FFF2-40B4-BE49-F238E27FC236}">
                <a16:creationId xmlns:a16="http://schemas.microsoft.com/office/drawing/2014/main" id="{067C88CD-5EC9-D80A-28F2-363FEE4CD8B1}"/>
              </a:ext>
            </a:extLst>
          </p:cNvPr>
          <p:cNvSpPr txBox="1">
            <a:spLocks/>
          </p:cNvSpPr>
          <p:nvPr/>
        </p:nvSpPr>
        <p:spPr>
          <a:xfrm>
            <a:off x="209422" y="1040574"/>
            <a:ext cx="3059959" cy="5315776"/>
          </a:xfrm>
          <a:prstGeom prst="rect">
            <a:avLst/>
          </a:prstGeom>
        </p:spPr>
        <p:txBody>
          <a:bodyPr vert="horz" lIns="91440" tIns="45720" rIns="91440" bIns="45720" rtlCol="0" anchor="ctr">
            <a:normAutofit fontScale="97500"/>
          </a:bodyPr>
          <a:lstStyle>
            <a:lvl1pPr algn="ctr" defTabSz="914400" rtl="0" eaLnBrk="1" latinLnBrk="0" hangingPunct="1">
              <a:lnSpc>
                <a:spcPct val="100000"/>
              </a:lnSpc>
              <a:spcBef>
                <a:spcPct val="0"/>
              </a:spcBef>
              <a:buNone/>
              <a:defRPr sz="4400" b="1" kern="1200">
                <a:solidFill>
                  <a:schemeClr val="bg1"/>
                </a:solidFill>
                <a:latin typeface="+mj-lt"/>
                <a:ea typeface="+mj-ea"/>
                <a:cs typeface="+mj-cs"/>
              </a:defRPr>
            </a:lvl1pPr>
          </a:lstStyle>
          <a:p>
            <a:pPr marL="457200" indent="-457200" algn="l">
              <a:lnSpc>
                <a:spcPct val="90000"/>
              </a:lnSpc>
              <a:buFont typeface="+mj-lt"/>
              <a:buAutoNum type="arabicPeriod"/>
            </a:pPr>
            <a:r>
              <a:rPr lang="en-US" sz="2000" b="0" dirty="0">
                <a:solidFill>
                  <a:schemeClr val="tx2"/>
                </a:solidFill>
              </a:rPr>
              <a:t>Pra raios</a:t>
            </a:r>
          </a:p>
          <a:p>
            <a:pPr marL="457200" indent="-457200" algn="l">
              <a:lnSpc>
                <a:spcPct val="90000"/>
              </a:lnSpc>
              <a:buFont typeface="+mj-lt"/>
              <a:buAutoNum type="arabicPeriod"/>
            </a:pPr>
            <a:r>
              <a:rPr lang="en-US" sz="2000" b="0" dirty="0">
                <a:solidFill>
                  <a:schemeClr val="tx2"/>
                </a:solidFill>
              </a:rPr>
              <a:t>TP de linha</a:t>
            </a:r>
          </a:p>
          <a:p>
            <a:pPr marL="457200" indent="-457200" algn="l">
              <a:lnSpc>
                <a:spcPct val="90000"/>
              </a:lnSpc>
              <a:buFont typeface="+mj-lt"/>
              <a:buAutoNum type="arabicPeriod"/>
            </a:pPr>
            <a:r>
              <a:rPr lang="en-US" sz="2000" b="0" dirty="0">
                <a:solidFill>
                  <a:schemeClr val="tx2"/>
                </a:solidFill>
              </a:rPr>
              <a:t>Chave seccionadora</a:t>
            </a:r>
          </a:p>
          <a:p>
            <a:pPr marL="457200" indent="-457200" algn="l">
              <a:lnSpc>
                <a:spcPct val="90000"/>
              </a:lnSpc>
              <a:buFont typeface="+mj-lt"/>
              <a:buAutoNum type="arabicPeriod"/>
            </a:pPr>
            <a:r>
              <a:rPr lang="en-US" sz="2000" b="0" dirty="0">
                <a:solidFill>
                  <a:schemeClr val="tx2"/>
                </a:solidFill>
              </a:rPr>
              <a:t>Barramento AT</a:t>
            </a:r>
          </a:p>
          <a:p>
            <a:pPr marL="457200" indent="-457200" algn="l">
              <a:lnSpc>
                <a:spcPct val="90000"/>
              </a:lnSpc>
              <a:buFont typeface="+mj-lt"/>
              <a:buAutoNum type="arabicPeriod"/>
            </a:pPr>
            <a:r>
              <a:rPr lang="en-US" sz="2000" b="0" dirty="0">
                <a:solidFill>
                  <a:schemeClr val="tx2"/>
                </a:solidFill>
              </a:rPr>
              <a:t>TP de barra</a:t>
            </a:r>
          </a:p>
          <a:p>
            <a:pPr marL="457200" indent="-457200" algn="l">
              <a:lnSpc>
                <a:spcPct val="90000"/>
              </a:lnSpc>
              <a:buFont typeface="+mj-lt"/>
              <a:buAutoNum type="arabicPeriod"/>
            </a:pPr>
            <a:r>
              <a:rPr lang="en-US" sz="2000" b="0" dirty="0">
                <a:solidFill>
                  <a:schemeClr val="tx2"/>
                </a:solidFill>
              </a:rPr>
              <a:t>TC</a:t>
            </a:r>
          </a:p>
          <a:p>
            <a:pPr marL="457200" indent="-457200" algn="l">
              <a:lnSpc>
                <a:spcPct val="90000"/>
              </a:lnSpc>
              <a:buFont typeface="+mj-lt"/>
              <a:buAutoNum type="arabicPeriod"/>
            </a:pPr>
            <a:r>
              <a:rPr lang="en-US" sz="2000" b="0" dirty="0">
                <a:solidFill>
                  <a:schemeClr val="tx2"/>
                </a:solidFill>
              </a:rPr>
              <a:t>Disjuntor</a:t>
            </a:r>
          </a:p>
          <a:p>
            <a:pPr marL="457200" indent="-457200" algn="l">
              <a:lnSpc>
                <a:spcPct val="90000"/>
              </a:lnSpc>
              <a:buFont typeface="+mj-lt"/>
              <a:buAutoNum type="arabicPeriod"/>
            </a:pPr>
            <a:r>
              <a:rPr lang="en-US" sz="2000" b="0" dirty="0">
                <a:solidFill>
                  <a:schemeClr val="tx2"/>
                </a:solidFill>
              </a:rPr>
              <a:t>Transformador</a:t>
            </a:r>
          </a:p>
          <a:p>
            <a:pPr marL="457200" indent="-457200" algn="l">
              <a:lnSpc>
                <a:spcPct val="90000"/>
              </a:lnSpc>
              <a:buFont typeface="+mj-lt"/>
              <a:buAutoNum type="arabicPeriod"/>
            </a:pPr>
            <a:r>
              <a:rPr lang="en-US" sz="2000" b="0" dirty="0">
                <a:solidFill>
                  <a:schemeClr val="tx2"/>
                </a:solidFill>
              </a:rPr>
              <a:t>Barramento BT</a:t>
            </a:r>
            <a:br>
              <a:rPr lang="en-US" sz="2000" b="0" dirty="0">
                <a:solidFill>
                  <a:schemeClr val="tx2"/>
                </a:solidFill>
              </a:rPr>
            </a:br>
            <a:br>
              <a:rPr lang="en-US" sz="3400" dirty="0">
                <a:solidFill>
                  <a:schemeClr val="tx2"/>
                </a:solidFill>
              </a:rPr>
            </a:br>
            <a:endParaRPr lang="en-US" sz="3400" dirty="0">
              <a:solidFill>
                <a:schemeClr val="tx2"/>
              </a:solidFill>
            </a:endParaRPr>
          </a:p>
        </p:txBody>
      </p:sp>
      <p:sp>
        <p:nvSpPr>
          <p:cNvPr id="11" name="Lágrima 10">
            <a:extLst>
              <a:ext uri="{FF2B5EF4-FFF2-40B4-BE49-F238E27FC236}">
                <a16:creationId xmlns:a16="http://schemas.microsoft.com/office/drawing/2014/main" id="{87C3D9D0-B66F-E6CE-6EA6-31F169139178}"/>
              </a:ext>
            </a:extLst>
          </p:cNvPr>
          <p:cNvSpPr/>
          <p:nvPr/>
        </p:nvSpPr>
        <p:spPr>
          <a:xfrm>
            <a:off x="3686476" y="3334541"/>
            <a:ext cx="506930" cy="457200"/>
          </a:xfrm>
          <a:prstGeom prst="teardrop">
            <a:avLst>
              <a:gd name="adj" fmla="val 11988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1</a:t>
            </a:r>
          </a:p>
        </p:txBody>
      </p:sp>
      <p:sp>
        <p:nvSpPr>
          <p:cNvPr id="12" name="Lágrima 11">
            <a:extLst>
              <a:ext uri="{FF2B5EF4-FFF2-40B4-BE49-F238E27FC236}">
                <a16:creationId xmlns:a16="http://schemas.microsoft.com/office/drawing/2014/main" id="{94F1E72C-CD3B-5DB2-0DC0-21AEA545ADEC}"/>
              </a:ext>
            </a:extLst>
          </p:cNvPr>
          <p:cNvSpPr/>
          <p:nvPr/>
        </p:nvSpPr>
        <p:spPr>
          <a:xfrm>
            <a:off x="3939941" y="3978941"/>
            <a:ext cx="506930" cy="457200"/>
          </a:xfrm>
          <a:prstGeom prst="teardrop">
            <a:avLst>
              <a:gd name="adj" fmla="val 11988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2</a:t>
            </a:r>
          </a:p>
        </p:txBody>
      </p:sp>
      <p:sp>
        <p:nvSpPr>
          <p:cNvPr id="13" name="Lágrima 12">
            <a:extLst>
              <a:ext uri="{FF2B5EF4-FFF2-40B4-BE49-F238E27FC236}">
                <a16:creationId xmlns:a16="http://schemas.microsoft.com/office/drawing/2014/main" id="{1FAB03B6-79BB-6FA3-D1F8-8301EE56023F}"/>
              </a:ext>
            </a:extLst>
          </p:cNvPr>
          <p:cNvSpPr/>
          <p:nvPr/>
        </p:nvSpPr>
        <p:spPr>
          <a:xfrm>
            <a:off x="5179595" y="4000950"/>
            <a:ext cx="506930" cy="457200"/>
          </a:xfrm>
          <a:prstGeom prst="teardrop">
            <a:avLst>
              <a:gd name="adj" fmla="val 11988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3</a:t>
            </a:r>
          </a:p>
        </p:txBody>
      </p:sp>
      <p:sp>
        <p:nvSpPr>
          <p:cNvPr id="14" name="Lágrima 13">
            <a:extLst>
              <a:ext uri="{FF2B5EF4-FFF2-40B4-BE49-F238E27FC236}">
                <a16:creationId xmlns:a16="http://schemas.microsoft.com/office/drawing/2014/main" id="{D80A40DB-D28E-018B-26B8-48897E352679}"/>
              </a:ext>
            </a:extLst>
          </p:cNvPr>
          <p:cNvSpPr/>
          <p:nvPr/>
        </p:nvSpPr>
        <p:spPr>
          <a:xfrm>
            <a:off x="7846391" y="3552492"/>
            <a:ext cx="506930" cy="457200"/>
          </a:xfrm>
          <a:prstGeom prst="teardrop">
            <a:avLst>
              <a:gd name="adj" fmla="val 11988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4</a:t>
            </a:r>
          </a:p>
        </p:txBody>
      </p:sp>
      <p:sp>
        <p:nvSpPr>
          <p:cNvPr id="15" name="Lágrima 14">
            <a:extLst>
              <a:ext uri="{FF2B5EF4-FFF2-40B4-BE49-F238E27FC236}">
                <a16:creationId xmlns:a16="http://schemas.microsoft.com/office/drawing/2014/main" id="{25131CA7-AD5A-25D3-9013-F13E761153B2}"/>
              </a:ext>
            </a:extLst>
          </p:cNvPr>
          <p:cNvSpPr/>
          <p:nvPr/>
        </p:nvSpPr>
        <p:spPr>
          <a:xfrm>
            <a:off x="9609083" y="4190353"/>
            <a:ext cx="506930" cy="457200"/>
          </a:xfrm>
          <a:prstGeom prst="teardrop">
            <a:avLst>
              <a:gd name="adj" fmla="val 11988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5</a:t>
            </a:r>
          </a:p>
        </p:txBody>
      </p:sp>
      <p:sp>
        <p:nvSpPr>
          <p:cNvPr id="16" name="Lágrima 15">
            <a:extLst>
              <a:ext uri="{FF2B5EF4-FFF2-40B4-BE49-F238E27FC236}">
                <a16:creationId xmlns:a16="http://schemas.microsoft.com/office/drawing/2014/main" id="{A047B277-F330-8FF0-DCB7-8D5918C26AF1}"/>
              </a:ext>
            </a:extLst>
          </p:cNvPr>
          <p:cNvSpPr/>
          <p:nvPr/>
        </p:nvSpPr>
        <p:spPr>
          <a:xfrm>
            <a:off x="8542408" y="4233065"/>
            <a:ext cx="506930" cy="457200"/>
          </a:xfrm>
          <a:prstGeom prst="teardrop">
            <a:avLst>
              <a:gd name="adj" fmla="val 11988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6</a:t>
            </a:r>
          </a:p>
        </p:txBody>
      </p:sp>
      <p:sp>
        <p:nvSpPr>
          <p:cNvPr id="17" name="Lágrima 16">
            <a:extLst>
              <a:ext uri="{FF2B5EF4-FFF2-40B4-BE49-F238E27FC236}">
                <a16:creationId xmlns:a16="http://schemas.microsoft.com/office/drawing/2014/main" id="{6D27A15C-00B0-B37D-3C6E-E360FD241BC3}"/>
              </a:ext>
            </a:extLst>
          </p:cNvPr>
          <p:cNvSpPr/>
          <p:nvPr/>
        </p:nvSpPr>
        <p:spPr>
          <a:xfrm rot="4371563">
            <a:off x="8770416" y="3469862"/>
            <a:ext cx="506930" cy="457200"/>
          </a:xfrm>
          <a:prstGeom prst="teardrop">
            <a:avLst>
              <a:gd name="adj" fmla="val 127479"/>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7</a:t>
            </a:r>
          </a:p>
        </p:txBody>
      </p:sp>
      <p:sp>
        <p:nvSpPr>
          <p:cNvPr id="18" name="Lágrima 17">
            <a:extLst>
              <a:ext uri="{FF2B5EF4-FFF2-40B4-BE49-F238E27FC236}">
                <a16:creationId xmlns:a16="http://schemas.microsoft.com/office/drawing/2014/main" id="{64C5352F-17D0-D78A-91D4-8BC096B38841}"/>
              </a:ext>
            </a:extLst>
          </p:cNvPr>
          <p:cNvSpPr/>
          <p:nvPr/>
        </p:nvSpPr>
        <p:spPr>
          <a:xfrm>
            <a:off x="9728735" y="4937721"/>
            <a:ext cx="506930" cy="457200"/>
          </a:xfrm>
          <a:prstGeom prst="teardrop">
            <a:avLst>
              <a:gd name="adj" fmla="val 11988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8</a:t>
            </a:r>
          </a:p>
        </p:txBody>
      </p:sp>
      <p:sp>
        <p:nvSpPr>
          <p:cNvPr id="19" name="Lágrima 18">
            <a:extLst>
              <a:ext uri="{FF2B5EF4-FFF2-40B4-BE49-F238E27FC236}">
                <a16:creationId xmlns:a16="http://schemas.microsoft.com/office/drawing/2014/main" id="{251D7DAC-21B0-77FD-3C18-A84A10F0807A}"/>
              </a:ext>
            </a:extLst>
          </p:cNvPr>
          <p:cNvSpPr/>
          <p:nvPr/>
        </p:nvSpPr>
        <p:spPr>
          <a:xfrm>
            <a:off x="10788995" y="4180459"/>
            <a:ext cx="506930" cy="457200"/>
          </a:xfrm>
          <a:prstGeom prst="teardrop">
            <a:avLst>
              <a:gd name="adj" fmla="val 11988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9</a:t>
            </a:r>
          </a:p>
        </p:txBody>
      </p:sp>
    </p:spTree>
    <p:extLst>
      <p:ext uri="{BB962C8B-B14F-4D97-AF65-F5344CB8AC3E}">
        <p14:creationId xmlns:p14="http://schemas.microsoft.com/office/powerpoint/2010/main" val="569133185"/>
      </p:ext>
    </p:extLst>
  </p:cSld>
  <p:clrMapOvr>
    <a:masterClrMapping/>
  </p:clrMapOvr>
</p:sld>
</file>

<file path=ppt/theme/theme1.xml><?xml version="1.0" encoding="utf-8"?>
<a:theme xmlns:a="http://schemas.openxmlformats.org/drawingml/2006/main" name="BlockprintVTI">
  <a:themeElements>
    <a:clrScheme name="AnalogousFromDarkSeedLeftStep">
      <a:dk1>
        <a:srgbClr val="000000"/>
      </a:dk1>
      <a:lt1>
        <a:srgbClr val="FFFFFF"/>
      </a:lt1>
      <a:dk2>
        <a:srgbClr val="171735"/>
      </a:dk2>
      <a:lt2>
        <a:srgbClr val="F0F3F1"/>
      </a:lt2>
      <a:accent1>
        <a:srgbClr val="C34DA3"/>
      </a:accent1>
      <a:accent2>
        <a:srgbClr val="A03BB1"/>
      </a:accent2>
      <a:accent3>
        <a:srgbClr val="814DC3"/>
      </a:accent3>
      <a:accent4>
        <a:srgbClr val="413EB3"/>
      </a:accent4>
      <a:accent5>
        <a:srgbClr val="4D7BC3"/>
      </a:accent5>
      <a:accent6>
        <a:srgbClr val="3B9BB1"/>
      </a:accent6>
      <a:hlink>
        <a:srgbClr val="3F5CBF"/>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3318</TotalTime>
  <Words>2981</Words>
  <Application>Microsoft Office PowerPoint</Application>
  <PresentationFormat>Widescreen</PresentationFormat>
  <Paragraphs>300</Paragraphs>
  <Slides>48</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48</vt:i4>
      </vt:variant>
    </vt:vector>
  </HeadingPairs>
  <TitlesOfParts>
    <vt:vector size="54" baseType="lpstr">
      <vt:lpstr>Arial</vt:lpstr>
      <vt:lpstr>Avenir Next LT Pro</vt:lpstr>
      <vt:lpstr>AvenirNext LT Pro Medium</vt:lpstr>
      <vt:lpstr>Calibri</vt:lpstr>
      <vt:lpstr>Google Sans</vt:lpstr>
      <vt:lpstr>BlockprintVTI</vt:lpstr>
      <vt:lpstr>Subestações elétricas</vt:lpstr>
      <vt:lpstr>O que é uma subestação elétrica?   Uma subestação é uma instalação elétrica formada por um conjunto de equipamentos responsáveis pela transmissão e distribuição da energia elétrica, além de equipamentos de proteção e controle.</vt:lpstr>
      <vt:lpstr>Do que é feito subestação elétrica?    Uma subestação é formada de equipamentos de pátio, controle, proteção e comunicação e pessoas.</vt:lpstr>
      <vt:lpstr>As subestações pode ser classificadas como: Elevadoras e abaixadoras.   Elevadoras – Quando elevam a tensão, sejam para garantir uma menor perda na transmissão de energia, e menor custo com cabos elétricos, ou para poder se conectar ao ponto de entrega.  Abaixadoras – Quando a tensão chega ao seu consumidor final, ela deverá ser rebaixada à seu nível de trabalho, seja uma indústria, uma cidade ou mesmo ao consumidor mortal como nós.    </vt:lpstr>
      <vt:lpstr>Resumindo:  As subestações transformadoras convertem a tensão para maior ou menor, sendo elas respectivamente:  Elevadoras – Estão sempre na saída de geradoras, elevando sua tensão para níveis de transmissão tais como: 69kV, 138kV, 230kV, 440kV, 500kV e 750kV.  Isso evita perdas energéticas ao longo do percurso e economia com cabos, pois quanto maior a tensão, menor a corrente, e assim podemos usar cabos de menor diâmetro.  Abaixadoras – Estão nas cidades baixando a tensão para os níveis de utilização adequados a cada consumidor.  Subestações móveis – Uma subestação montada sobre veículo, usada como solução temporária em manutenções e interrupção por sinistros.   </vt:lpstr>
      <vt:lpstr>Resumindo:   O que é um ponto de conexão?  Subestação onde entregamos nossa geração, é importante sabermos que teremos que elevar nossa tensão de geração para o mesmo nível de conexão, e que deveremos ter alguns cuidados para não ultrapassarmos as tensões limites e seguras para estas conexões.   </vt:lpstr>
      <vt:lpstr>Sabendo que o sistema elétrico de uma subestação é trifásico, devemos saber/entender alguns fatores:   Constante trifásica:                                                           Ou 1,73 (memorize este número para sempre)   Ele é a constante de transformação de um sistema monofásico em trifásico e vice versa, como também é o fator de conversão de tensão de linha em tensão de fase, ou vice versa. </vt:lpstr>
      <vt:lpstr>Equipamentos de pátio de uma subestação    </vt:lpstr>
      <vt:lpstr>Equipamentos de pátio de uma subestação    </vt:lpstr>
      <vt:lpstr>O que vamos aprender?</vt:lpstr>
      <vt:lpstr>Para Raios</vt:lpstr>
      <vt:lpstr>Para Raios</vt:lpstr>
      <vt:lpstr>Transformador de potêncial (TP)</vt:lpstr>
      <vt:lpstr>Transformador de potêncial (TP)</vt:lpstr>
      <vt:lpstr>Transformador de potêncial (TP)</vt:lpstr>
      <vt:lpstr>Transformador de potêncial (TP)</vt:lpstr>
      <vt:lpstr>Transformador de potêncial (TP)</vt:lpstr>
      <vt:lpstr>Manutenções (TP)</vt:lpstr>
      <vt:lpstr>Manutenções (TP)</vt:lpstr>
      <vt:lpstr>Transformador de Corrente (TC)</vt:lpstr>
      <vt:lpstr>Transformador de Corrente (TC)</vt:lpstr>
      <vt:lpstr>Características de um TC</vt:lpstr>
      <vt:lpstr>Características de um TC</vt:lpstr>
      <vt:lpstr>Características de um TC</vt:lpstr>
      <vt:lpstr>Características de um TC</vt:lpstr>
      <vt:lpstr>RTC na Prática</vt:lpstr>
      <vt:lpstr>Chave seccionadoras</vt:lpstr>
      <vt:lpstr>Chave seccionadoras  Dispositivo destinado a realizar manobras de seccionar e isolar um circuito elétrico, podendo ser motorizada ou não.</vt:lpstr>
      <vt:lpstr>Disjuntor  Equipamento de disjunção preparados para interromper, estabelecer e conduzir correntes normais e anormais de um Sistema.  </vt:lpstr>
      <vt:lpstr>Disjuntor </vt:lpstr>
      <vt:lpstr>Simbologias do que vimos até agora</vt:lpstr>
      <vt:lpstr>Transformador de potência</vt:lpstr>
      <vt:lpstr>Transformador de potência</vt:lpstr>
      <vt:lpstr>Transformador de potência</vt:lpstr>
      <vt:lpstr>Partes de um transformador</vt:lpstr>
      <vt:lpstr>Radiador</vt:lpstr>
      <vt:lpstr>Tanque de expansão</vt:lpstr>
      <vt:lpstr>Ventilação forçada</vt:lpstr>
      <vt:lpstr>LTC comutador de TAPS</vt:lpstr>
      <vt:lpstr>Medidores de temperatura</vt:lpstr>
      <vt:lpstr>Silica gel</vt:lpstr>
      <vt:lpstr>Painel de controle do transformador</vt:lpstr>
      <vt:lpstr>Buchas do transformador</vt:lpstr>
      <vt:lpstr>Para raios do trafo</vt:lpstr>
      <vt:lpstr>Construção de um trafo</vt:lpstr>
      <vt:lpstr>Codificação Operacional</vt:lpstr>
      <vt:lpstr>Apresentação do PowerPoint</vt:lpstr>
      <vt:lpstr>Parede corta fogo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Subestações elétricas</dc:title>
  <dc:creator>Maxwell Romão</dc:creator>
  <cp:lastModifiedBy>Maxwell Romão</cp:lastModifiedBy>
  <cp:revision>71</cp:revision>
  <dcterms:created xsi:type="dcterms:W3CDTF">2023-03-12T13:38:03Z</dcterms:created>
  <dcterms:modified xsi:type="dcterms:W3CDTF">2023-03-15T15:44:53Z</dcterms:modified>
</cp:coreProperties>
</file>